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Lst>
  <p:sldSz cx="18288000" cy="10287000"/>
  <p:notesSz cx="6858000" cy="9144000"/>
  <p:embeddedFontLst>
    <p:embeddedFont>
      <p:font typeface="Bebas Neue Bold" charset="1" panose="020B0606020202050201"/>
      <p:regular r:id="rId11"/>
    </p:embeddedFont>
    <p:embeddedFont>
      <p:font typeface="Poppins" charset="1" panose="00000500000000000000"/>
      <p:regular r:id="rId12"/>
    </p:embeddedFont>
    <p:embeddedFont>
      <p:font typeface="Poppins Semi-Bold" charset="1" panose="00000700000000000000"/>
      <p:regular r:id="rId13"/>
    </p:embeddedFont>
    <p:embeddedFont>
      <p:font typeface="Poppins Bold" charset="1" panose="00000800000000000000"/>
      <p:regular r:id="rId14"/>
    </p:embeddedFont>
    <p:embeddedFont>
      <p:font typeface="Poppins Light" charset="1" panose="000004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3.sv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14.png" Type="http://schemas.openxmlformats.org/officeDocument/2006/relationships/image"/><Relationship Id="rId9" Target="../media/image1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12089" b="-32846"/>
            </a:stretch>
          </a:blipFill>
        </p:spPr>
      </p:sp>
      <p:grpSp>
        <p:nvGrpSpPr>
          <p:cNvPr name="Group 3" id="3"/>
          <p:cNvGrpSpPr/>
          <p:nvPr/>
        </p:nvGrpSpPr>
        <p:grpSpPr>
          <a:xfrm rot="0">
            <a:off x="7980676" y="-1162627"/>
            <a:ext cx="15501960" cy="6864768"/>
            <a:chOff x="0" y="0"/>
            <a:chExt cx="812800" cy="359934"/>
          </a:xfrm>
        </p:grpSpPr>
        <p:sp>
          <p:nvSpPr>
            <p:cNvPr name="Freeform 4" id="4"/>
            <p:cNvSpPr/>
            <p:nvPr/>
          </p:nvSpPr>
          <p:spPr>
            <a:xfrm flipH="false" flipV="false" rot="0">
              <a:off x="6031" y="0"/>
              <a:ext cx="800737" cy="359934"/>
            </a:xfrm>
            <a:custGeom>
              <a:avLst/>
              <a:gdLst/>
              <a:ahLst/>
              <a:cxnLst/>
              <a:rect r="r" b="b" t="t" l="l"/>
              <a:pathLst>
                <a:path h="359934" w="800737">
                  <a:moveTo>
                    <a:pt x="588087" y="0"/>
                  </a:moveTo>
                  <a:lnTo>
                    <a:pt x="9451" y="0"/>
                  </a:lnTo>
                  <a:cubicBezTo>
                    <a:pt x="6237" y="0"/>
                    <a:pt x="3265" y="1706"/>
                    <a:pt x="1645" y="4481"/>
                  </a:cubicBezTo>
                  <a:cubicBezTo>
                    <a:pt x="25" y="7257"/>
                    <a:pt x="0" y="10683"/>
                    <a:pt x="1580" y="13482"/>
                  </a:cubicBezTo>
                  <a:lnTo>
                    <a:pt x="189558" y="346452"/>
                  </a:lnTo>
                  <a:cubicBezTo>
                    <a:pt x="194261" y="354782"/>
                    <a:pt x="203085" y="359934"/>
                    <a:pt x="212651" y="359934"/>
                  </a:cubicBezTo>
                  <a:lnTo>
                    <a:pt x="791287" y="359934"/>
                  </a:lnTo>
                  <a:cubicBezTo>
                    <a:pt x="794501" y="359934"/>
                    <a:pt x="797473" y="358228"/>
                    <a:pt x="799093" y="355453"/>
                  </a:cubicBezTo>
                  <a:cubicBezTo>
                    <a:pt x="800713" y="352677"/>
                    <a:pt x="800738" y="349251"/>
                    <a:pt x="799158" y="346452"/>
                  </a:cubicBezTo>
                  <a:lnTo>
                    <a:pt x="611180" y="13482"/>
                  </a:lnTo>
                  <a:cubicBezTo>
                    <a:pt x="606477" y="5152"/>
                    <a:pt x="597653" y="0"/>
                    <a:pt x="588087" y="0"/>
                  </a:cubicBezTo>
                  <a:close/>
                </a:path>
              </a:pathLst>
            </a:custGeom>
            <a:gradFill rotWithShape="true">
              <a:gsLst>
                <a:gs pos="0">
                  <a:srgbClr val="3A1750">
                    <a:alpha val="100000"/>
                  </a:srgbClr>
                </a:gs>
                <a:gs pos="100000">
                  <a:srgbClr val="5C1C84">
                    <a:alpha val="100000"/>
                  </a:srgbClr>
                </a:gs>
              </a:gsLst>
              <a:lin ang="0"/>
            </a:gradFill>
          </p:spPr>
        </p:sp>
        <p:sp>
          <p:nvSpPr>
            <p:cNvPr name="TextBox 5" id="5"/>
            <p:cNvSpPr txBox="true"/>
            <p:nvPr/>
          </p:nvSpPr>
          <p:spPr>
            <a:xfrm>
              <a:off x="101600" y="-57150"/>
              <a:ext cx="609600" cy="41708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9907599" y="6597491"/>
            <a:ext cx="19260483" cy="5181616"/>
            <a:chOff x="0" y="0"/>
            <a:chExt cx="812800" cy="218666"/>
          </a:xfrm>
        </p:grpSpPr>
        <p:sp>
          <p:nvSpPr>
            <p:cNvPr name="Freeform 7" id="7"/>
            <p:cNvSpPr/>
            <p:nvPr/>
          </p:nvSpPr>
          <p:spPr>
            <a:xfrm flipH="false" flipV="false" rot="0">
              <a:off x="12597" y="0"/>
              <a:ext cx="787606" cy="218666"/>
            </a:xfrm>
            <a:custGeom>
              <a:avLst/>
              <a:gdLst/>
              <a:ahLst/>
              <a:cxnLst/>
              <a:rect r="r" b="b" t="t" l="l"/>
              <a:pathLst>
                <a:path h="218666" w="787606">
                  <a:moveTo>
                    <a:pt x="573287" y="0"/>
                  </a:moveTo>
                  <a:lnTo>
                    <a:pt x="11119" y="0"/>
                  </a:lnTo>
                  <a:cubicBezTo>
                    <a:pt x="7007" y="0"/>
                    <a:pt x="3286" y="2437"/>
                    <a:pt x="1643" y="6206"/>
                  </a:cubicBezTo>
                  <a:cubicBezTo>
                    <a:pt x="0" y="9976"/>
                    <a:pt x="748" y="14360"/>
                    <a:pt x="3547" y="17373"/>
                  </a:cubicBezTo>
                  <a:lnTo>
                    <a:pt x="174459" y="201294"/>
                  </a:lnTo>
                  <a:cubicBezTo>
                    <a:pt x="184754" y="212372"/>
                    <a:pt x="199195" y="218666"/>
                    <a:pt x="214319" y="218666"/>
                  </a:cubicBezTo>
                  <a:lnTo>
                    <a:pt x="776487" y="218666"/>
                  </a:lnTo>
                  <a:cubicBezTo>
                    <a:pt x="780599" y="218666"/>
                    <a:pt x="784320" y="216229"/>
                    <a:pt x="785963" y="212460"/>
                  </a:cubicBezTo>
                  <a:cubicBezTo>
                    <a:pt x="787606" y="208690"/>
                    <a:pt x="786858" y="204306"/>
                    <a:pt x="784059" y="201294"/>
                  </a:cubicBezTo>
                  <a:lnTo>
                    <a:pt x="613147" y="17373"/>
                  </a:lnTo>
                  <a:cubicBezTo>
                    <a:pt x="602852" y="6294"/>
                    <a:pt x="588411" y="0"/>
                    <a:pt x="573287" y="0"/>
                  </a:cubicBezTo>
                  <a:close/>
                </a:path>
              </a:pathLst>
            </a:custGeom>
            <a:gradFill rotWithShape="true">
              <a:gsLst>
                <a:gs pos="0">
                  <a:srgbClr val="029D94">
                    <a:alpha val="100000"/>
                  </a:srgbClr>
                </a:gs>
                <a:gs pos="100000">
                  <a:srgbClr val="0C746E">
                    <a:alpha val="100000"/>
                  </a:srgbClr>
                </a:gs>
              </a:gsLst>
              <a:lin ang="0"/>
            </a:gradFill>
          </p:spPr>
        </p:sp>
        <p:sp>
          <p:nvSpPr>
            <p:cNvPr name="TextBox 8" id="8"/>
            <p:cNvSpPr txBox="true"/>
            <p:nvPr/>
          </p:nvSpPr>
          <p:spPr>
            <a:xfrm>
              <a:off x="101600" y="-57150"/>
              <a:ext cx="609600" cy="275816"/>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7893786">
            <a:off x="7752262" y="6463018"/>
            <a:ext cx="17007447" cy="4575485"/>
            <a:chOff x="0" y="0"/>
            <a:chExt cx="812800" cy="218666"/>
          </a:xfrm>
        </p:grpSpPr>
        <p:sp>
          <p:nvSpPr>
            <p:cNvPr name="Freeform 10" id="10"/>
            <p:cNvSpPr/>
            <p:nvPr/>
          </p:nvSpPr>
          <p:spPr>
            <a:xfrm flipH="false" flipV="false" rot="0">
              <a:off x="10639" y="0"/>
              <a:ext cx="791522" cy="218666"/>
            </a:xfrm>
            <a:custGeom>
              <a:avLst/>
              <a:gdLst/>
              <a:ahLst/>
              <a:cxnLst/>
              <a:rect r="r" b="b" t="t" l="l"/>
              <a:pathLst>
                <a:path h="218666" w="791522">
                  <a:moveTo>
                    <a:pt x="578932" y="0"/>
                  </a:moveTo>
                  <a:lnTo>
                    <a:pt x="9390" y="0"/>
                  </a:lnTo>
                  <a:cubicBezTo>
                    <a:pt x="5917" y="0"/>
                    <a:pt x="2775" y="2058"/>
                    <a:pt x="1388" y="5242"/>
                  </a:cubicBezTo>
                  <a:cubicBezTo>
                    <a:pt x="0" y="8425"/>
                    <a:pt x="631" y="12128"/>
                    <a:pt x="2995" y="14672"/>
                  </a:cubicBezTo>
                  <a:lnTo>
                    <a:pt x="178927" y="203994"/>
                  </a:lnTo>
                  <a:cubicBezTo>
                    <a:pt x="187621" y="213350"/>
                    <a:pt x="199818" y="218666"/>
                    <a:pt x="212590" y="218666"/>
                  </a:cubicBezTo>
                  <a:lnTo>
                    <a:pt x="782132" y="218666"/>
                  </a:lnTo>
                  <a:cubicBezTo>
                    <a:pt x="785605" y="218666"/>
                    <a:pt x="788747" y="216608"/>
                    <a:pt x="790134" y="213424"/>
                  </a:cubicBezTo>
                  <a:cubicBezTo>
                    <a:pt x="791522" y="210241"/>
                    <a:pt x="790891" y="206538"/>
                    <a:pt x="788527" y="203994"/>
                  </a:cubicBezTo>
                  <a:lnTo>
                    <a:pt x="612595" y="14672"/>
                  </a:lnTo>
                  <a:cubicBezTo>
                    <a:pt x="603901" y="5316"/>
                    <a:pt x="591704" y="0"/>
                    <a:pt x="578932" y="0"/>
                  </a:cubicBezTo>
                  <a:close/>
                </a:path>
              </a:pathLst>
            </a:custGeom>
            <a:gradFill rotWithShape="true">
              <a:gsLst>
                <a:gs pos="0">
                  <a:srgbClr val="3A1750">
                    <a:alpha val="100000"/>
                  </a:srgbClr>
                </a:gs>
                <a:gs pos="100000">
                  <a:srgbClr val="5C1C84">
                    <a:alpha val="100000"/>
                  </a:srgbClr>
                </a:gs>
              </a:gsLst>
              <a:lin ang="0"/>
            </a:gradFill>
          </p:spPr>
        </p:sp>
        <p:sp>
          <p:nvSpPr>
            <p:cNvPr name="TextBox 11" id="11"/>
            <p:cNvSpPr txBox="true"/>
            <p:nvPr/>
          </p:nvSpPr>
          <p:spPr>
            <a:xfrm>
              <a:off x="101600" y="-57150"/>
              <a:ext cx="609600" cy="275816"/>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8902488" y="1098576"/>
            <a:ext cx="1241057" cy="124105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4" id="1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028700" y="4336491"/>
            <a:ext cx="9613416" cy="2137000"/>
          </a:xfrm>
          <a:prstGeom prst="rect">
            <a:avLst/>
          </a:prstGeom>
        </p:spPr>
        <p:txBody>
          <a:bodyPr anchor="t" rtlCol="false" tIns="0" lIns="0" bIns="0" rIns="0">
            <a:spAutoFit/>
          </a:bodyPr>
          <a:lstStyle/>
          <a:p>
            <a:pPr algn="l">
              <a:lnSpc>
                <a:spcPts val="17388"/>
              </a:lnSpc>
              <a:spcBef>
                <a:spcPct val="0"/>
              </a:spcBef>
            </a:pPr>
            <a:r>
              <a:rPr lang="en-US" b="true" sz="12420">
                <a:solidFill>
                  <a:srgbClr val="000000"/>
                </a:solidFill>
                <a:latin typeface="Bebas Neue Bold"/>
                <a:ea typeface="Bebas Neue Bold"/>
                <a:cs typeface="Bebas Neue Bold"/>
                <a:sym typeface="Bebas Neue Bold"/>
              </a:rPr>
              <a:t>CON CURSOS ONLINE</a:t>
            </a:r>
          </a:p>
        </p:txBody>
      </p:sp>
      <p:grpSp>
        <p:nvGrpSpPr>
          <p:cNvPr name="Group 16" id="16"/>
          <p:cNvGrpSpPr/>
          <p:nvPr/>
        </p:nvGrpSpPr>
        <p:grpSpPr>
          <a:xfrm rot="0">
            <a:off x="1028700" y="6224371"/>
            <a:ext cx="5458183" cy="901115"/>
            <a:chOff x="0" y="0"/>
            <a:chExt cx="2461622" cy="406400"/>
          </a:xfrm>
        </p:grpSpPr>
        <p:sp>
          <p:nvSpPr>
            <p:cNvPr name="Freeform 17" id="17"/>
            <p:cNvSpPr/>
            <p:nvPr/>
          </p:nvSpPr>
          <p:spPr>
            <a:xfrm flipH="false" flipV="false" rot="0">
              <a:off x="0" y="0"/>
              <a:ext cx="2461622" cy="406400"/>
            </a:xfrm>
            <a:custGeom>
              <a:avLst/>
              <a:gdLst/>
              <a:ahLst/>
              <a:cxnLst/>
              <a:rect r="r" b="b" t="t" l="l"/>
              <a:pathLst>
                <a:path h="406400" w="2461622">
                  <a:moveTo>
                    <a:pt x="2258422" y="0"/>
                  </a:moveTo>
                  <a:cubicBezTo>
                    <a:pt x="2370647" y="0"/>
                    <a:pt x="2461622" y="90976"/>
                    <a:pt x="2461622" y="203200"/>
                  </a:cubicBezTo>
                  <a:cubicBezTo>
                    <a:pt x="2461622" y="315424"/>
                    <a:pt x="2370647" y="406400"/>
                    <a:pt x="2258422"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0C746E">
                    <a:alpha val="100000"/>
                  </a:srgbClr>
                </a:gs>
                <a:gs pos="100000">
                  <a:srgbClr val="029D94">
                    <a:alpha val="100000"/>
                  </a:srgbClr>
                </a:gs>
              </a:gsLst>
              <a:lin ang="0"/>
            </a:gradFill>
          </p:spPr>
        </p:sp>
        <p:sp>
          <p:nvSpPr>
            <p:cNvPr name="TextBox 18" id="18"/>
            <p:cNvSpPr txBox="true"/>
            <p:nvPr/>
          </p:nvSpPr>
          <p:spPr>
            <a:xfrm>
              <a:off x="0" y="-57150"/>
              <a:ext cx="2461622" cy="463550"/>
            </a:xfrm>
            <a:prstGeom prst="rect">
              <a:avLst/>
            </a:prstGeom>
          </p:spPr>
          <p:txBody>
            <a:bodyPr anchor="ctr" rtlCol="false" tIns="50800" lIns="50800" bIns="50800" rIns="50800"/>
            <a:lstStyle/>
            <a:p>
              <a:pPr algn="ctr">
                <a:lnSpc>
                  <a:spcPts val="2659"/>
                </a:lnSpc>
              </a:pPr>
            </a:p>
          </p:txBody>
        </p:sp>
      </p:grpSp>
      <p:sp>
        <p:nvSpPr>
          <p:cNvPr name="Freeform 19" id="19"/>
          <p:cNvSpPr/>
          <p:nvPr/>
        </p:nvSpPr>
        <p:spPr>
          <a:xfrm flipH="false" flipV="false" rot="0">
            <a:off x="7934683" y="6674928"/>
            <a:ext cx="967805" cy="985794"/>
          </a:xfrm>
          <a:custGeom>
            <a:avLst/>
            <a:gdLst/>
            <a:ahLst/>
            <a:cxnLst/>
            <a:rect r="r" b="b" t="t" l="l"/>
            <a:pathLst>
              <a:path h="985794" w="967805">
                <a:moveTo>
                  <a:pt x="0" y="0"/>
                </a:moveTo>
                <a:lnTo>
                  <a:pt x="967805" y="0"/>
                </a:lnTo>
                <a:lnTo>
                  <a:pt x="967805" y="985795"/>
                </a:lnTo>
                <a:lnTo>
                  <a:pt x="0" y="985795"/>
                </a:lnTo>
                <a:lnTo>
                  <a:pt x="0" y="0"/>
                </a:lnTo>
                <a:close/>
              </a:path>
            </a:pathLst>
          </a:custGeom>
          <a:blipFill>
            <a:blip r:embed="rId3">
              <a:extLst>
                <a:ext uri="{96DAC541-7B7A-43D3-8B79-37D633B846F1}">
                  <asvg:svgBlip xmlns:asvg="http://schemas.microsoft.com/office/drawing/2016/SVG/main" r:embed="rId4"/>
                </a:ext>
              </a:extLst>
            </a:blip>
            <a:stretch>
              <a:fillRect l="0" t="-223570" r="-227113" b="0"/>
            </a:stretch>
          </a:blipFill>
        </p:spPr>
      </p:sp>
      <p:grpSp>
        <p:nvGrpSpPr>
          <p:cNvPr name="Group 20" id="20"/>
          <p:cNvGrpSpPr/>
          <p:nvPr/>
        </p:nvGrpSpPr>
        <p:grpSpPr>
          <a:xfrm rot="0">
            <a:off x="-4983316" y="9909897"/>
            <a:ext cx="12352291" cy="1392272"/>
            <a:chOff x="0" y="0"/>
            <a:chExt cx="1940015" cy="218666"/>
          </a:xfrm>
        </p:grpSpPr>
        <p:sp>
          <p:nvSpPr>
            <p:cNvPr name="Freeform 21" id="21"/>
            <p:cNvSpPr/>
            <p:nvPr/>
          </p:nvSpPr>
          <p:spPr>
            <a:xfrm flipH="false" flipV="false" rot="0">
              <a:off x="14649" y="0"/>
              <a:ext cx="1910718" cy="218666"/>
            </a:xfrm>
            <a:custGeom>
              <a:avLst/>
              <a:gdLst/>
              <a:ahLst/>
              <a:cxnLst/>
              <a:rect r="r" b="b" t="t" l="l"/>
              <a:pathLst>
                <a:path h="218666" w="1910718">
                  <a:moveTo>
                    <a:pt x="1694588" y="0"/>
                  </a:moveTo>
                  <a:lnTo>
                    <a:pt x="12928" y="0"/>
                  </a:lnTo>
                  <a:cubicBezTo>
                    <a:pt x="8147" y="0"/>
                    <a:pt x="3820" y="2834"/>
                    <a:pt x="1910" y="7217"/>
                  </a:cubicBezTo>
                  <a:cubicBezTo>
                    <a:pt x="0" y="11600"/>
                    <a:pt x="869" y="16699"/>
                    <a:pt x="4124" y="20202"/>
                  </a:cubicBezTo>
                  <a:lnTo>
                    <a:pt x="169778" y="198465"/>
                  </a:lnTo>
                  <a:cubicBezTo>
                    <a:pt x="181750" y="211347"/>
                    <a:pt x="198542" y="218666"/>
                    <a:pt x="216128" y="218666"/>
                  </a:cubicBezTo>
                  <a:lnTo>
                    <a:pt x="1897788" y="218666"/>
                  </a:lnTo>
                  <a:cubicBezTo>
                    <a:pt x="1902570" y="218666"/>
                    <a:pt x="1906896" y="215832"/>
                    <a:pt x="1908807" y="211449"/>
                  </a:cubicBezTo>
                  <a:cubicBezTo>
                    <a:pt x="1910717" y="207066"/>
                    <a:pt x="1909848" y="201967"/>
                    <a:pt x="1906593" y="198465"/>
                  </a:cubicBezTo>
                  <a:lnTo>
                    <a:pt x="1740938" y="20202"/>
                  </a:lnTo>
                  <a:cubicBezTo>
                    <a:pt x="1728967" y="7319"/>
                    <a:pt x="1712174" y="0"/>
                    <a:pt x="1694588" y="0"/>
                  </a:cubicBezTo>
                  <a:close/>
                </a:path>
              </a:pathLst>
            </a:custGeom>
            <a:gradFill rotWithShape="true">
              <a:gsLst>
                <a:gs pos="0">
                  <a:srgbClr val="5C1C84">
                    <a:alpha val="0"/>
                  </a:srgbClr>
                </a:gs>
                <a:gs pos="100000">
                  <a:srgbClr val="3A1750">
                    <a:alpha val="100000"/>
                  </a:srgbClr>
                </a:gs>
              </a:gsLst>
              <a:lin ang="0"/>
            </a:gradFill>
          </p:spPr>
        </p:sp>
        <p:sp>
          <p:nvSpPr>
            <p:cNvPr name="TextBox 22" id="22"/>
            <p:cNvSpPr txBox="true"/>
            <p:nvPr/>
          </p:nvSpPr>
          <p:spPr>
            <a:xfrm>
              <a:off x="101600" y="-57150"/>
              <a:ext cx="1736815" cy="275816"/>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0143546" y="-610114"/>
            <a:ext cx="10599801" cy="9868414"/>
            <a:chOff x="0" y="0"/>
            <a:chExt cx="6350000" cy="5911850"/>
          </a:xfrm>
        </p:grpSpPr>
        <p:sp>
          <p:nvSpPr>
            <p:cNvPr name="Freeform 24" id="24"/>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solidFill>
              <a:srgbClr val="FFFFFF"/>
            </a:solidFill>
            <a:ln w="12700">
              <a:solidFill>
                <a:srgbClr val="000000"/>
              </a:solidFill>
            </a:ln>
          </p:spPr>
        </p:sp>
      </p:grpSp>
      <p:grpSp>
        <p:nvGrpSpPr>
          <p:cNvPr name="Group 25" id="25"/>
          <p:cNvGrpSpPr/>
          <p:nvPr/>
        </p:nvGrpSpPr>
        <p:grpSpPr>
          <a:xfrm rot="0">
            <a:off x="10346282" y="-508844"/>
            <a:ext cx="10320864" cy="9608724"/>
            <a:chOff x="0" y="0"/>
            <a:chExt cx="6350000" cy="5911850"/>
          </a:xfrm>
        </p:grpSpPr>
        <p:sp>
          <p:nvSpPr>
            <p:cNvPr name="Freeform 26" id="26"/>
            <p:cNvSpPr/>
            <p:nvPr/>
          </p:nvSpPr>
          <p:spPr>
            <a:xfrm flipH="false" flipV="false" rot="0">
              <a:off x="-68580" y="0"/>
              <a:ext cx="6417310" cy="5911850"/>
            </a:xfrm>
            <a:custGeom>
              <a:avLst/>
              <a:gdLst/>
              <a:ahLst/>
              <a:cxnLst/>
              <a:rect r="r" b="b" t="t" l="l"/>
              <a:pathLst>
                <a:path h="5911850" w="6417310">
                  <a:moveTo>
                    <a:pt x="1215390" y="402590"/>
                  </a:moveTo>
                  <a:lnTo>
                    <a:pt x="177800" y="2192020"/>
                  </a:lnTo>
                  <a:cubicBezTo>
                    <a:pt x="0" y="2498090"/>
                    <a:pt x="43180" y="2884170"/>
                    <a:pt x="283210" y="3144520"/>
                  </a:cubicBezTo>
                  <a:lnTo>
                    <a:pt x="2594610" y="5651500"/>
                  </a:lnTo>
                  <a:cubicBezTo>
                    <a:pt x="2747010" y="5817870"/>
                    <a:pt x="2962910" y="5911850"/>
                    <a:pt x="3187700" y="5911850"/>
                  </a:cubicBezTo>
                  <a:lnTo>
                    <a:pt x="5609590" y="5911850"/>
                  </a:lnTo>
                  <a:cubicBezTo>
                    <a:pt x="6055360" y="5911850"/>
                    <a:pt x="6417310" y="5549900"/>
                    <a:pt x="6417310" y="5104130"/>
                  </a:cubicBezTo>
                  <a:lnTo>
                    <a:pt x="6417310" y="1891030"/>
                  </a:lnTo>
                  <a:cubicBezTo>
                    <a:pt x="6417310" y="1724660"/>
                    <a:pt x="6366510" y="1562100"/>
                    <a:pt x="6269990" y="1426210"/>
                  </a:cubicBezTo>
                  <a:lnTo>
                    <a:pt x="5507990" y="342900"/>
                  </a:lnTo>
                  <a:cubicBezTo>
                    <a:pt x="5356860" y="128270"/>
                    <a:pt x="5110480" y="0"/>
                    <a:pt x="4847590" y="0"/>
                  </a:cubicBezTo>
                  <a:lnTo>
                    <a:pt x="1913890" y="0"/>
                  </a:lnTo>
                  <a:cubicBezTo>
                    <a:pt x="1625600" y="0"/>
                    <a:pt x="1358900" y="153670"/>
                    <a:pt x="1215390" y="402590"/>
                  </a:cubicBezTo>
                  <a:close/>
                </a:path>
              </a:pathLst>
            </a:custGeom>
            <a:blipFill>
              <a:blip r:embed="rId5"/>
              <a:stretch>
                <a:fillRect l="-33145" t="0" r="-33145" b="0"/>
              </a:stretch>
            </a:blipFill>
          </p:spPr>
        </p:sp>
      </p:grpSp>
      <p:sp>
        <p:nvSpPr>
          <p:cNvPr name="Freeform 27" id="27"/>
          <p:cNvSpPr/>
          <p:nvPr/>
        </p:nvSpPr>
        <p:spPr>
          <a:xfrm flipH="false" flipV="false" rot="0">
            <a:off x="1028700" y="1028700"/>
            <a:ext cx="6149514" cy="1310933"/>
          </a:xfrm>
          <a:custGeom>
            <a:avLst/>
            <a:gdLst/>
            <a:ahLst/>
            <a:cxnLst/>
            <a:rect r="r" b="b" t="t" l="l"/>
            <a:pathLst>
              <a:path h="1310933" w="6149514">
                <a:moveTo>
                  <a:pt x="0" y="0"/>
                </a:moveTo>
                <a:lnTo>
                  <a:pt x="6149514" y="0"/>
                </a:lnTo>
                <a:lnTo>
                  <a:pt x="6149514" y="1310933"/>
                </a:lnTo>
                <a:lnTo>
                  <a:pt x="0" y="1310933"/>
                </a:lnTo>
                <a:lnTo>
                  <a:pt x="0" y="0"/>
                </a:lnTo>
                <a:close/>
              </a:path>
            </a:pathLst>
          </a:custGeom>
          <a:blipFill>
            <a:blip r:embed="rId6"/>
            <a:stretch>
              <a:fillRect l="-9069" t="0" r="-6046" b="0"/>
            </a:stretch>
          </a:blipFill>
        </p:spPr>
      </p:sp>
      <p:sp>
        <p:nvSpPr>
          <p:cNvPr name="TextBox 28" id="28"/>
          <p:cNvSpPr txBox="true"/>
          <p:nvPr/>
        </p:nvSpPr>
        <p:spPr>
          <a:xfrm rot="0">
            <a:off x="1028700" y="2923389"/>
            <a:ext cx="8878899" cy="2137000"/>
          </a:xfrm>
          <a:prstGeom prst="rect">
            <a:avLst/>
          </a:prstGeom>
        </p:spPr>
        <p:txBody>
          <a:bodyPr anchor="t" rtlCol="false" tIns="0" lIns="0" bIns="0" rIns="0">
            <a:spAutoFit/>
          </a:bodyPr>
          <a:lstStyle/>
          <a:p>
            <a:pPr algn="l">
              <a:lnSpc>
                <a:spcPts val="17388"/>
              </a:lnSpc>
              <a:spcBef>
                <a:spcPct val="0"/>
              </a:spcBef>
            </a:pPr>
            <a:r>
              <a:rPr lang="en-US" b="true" sz="12420">
                <a:solidFill>
                  <a:srgbClr val="000000"/>
                </a:solidFill>
                <a:latin typeface="Bebas Neue Bold"/>
                <a:ea typeface="Bebas Neue Bold"/>
                <a:cs typeface="Bebas Neue Bold"/>
                <a:sym typeface="Bebas Neue Bold"/>
              </a:rPr>
              <a:t>CÓMO APRENDER</a:t>
            </a:r>
          </a:p>
        </p:txBody>
      </p:sp>
      <p:sp>
        <p:nvSpPr>
          <p:cNvPr name="TextBox 29" id="29"/>
          <p:cNvSpPr txBox="true"/>
          <p:nvPr/>
        </p:nvSpPr>
        <p:spPr>
          <a:xfrm rot="0">
            <a:off x="1328781" y="6198938"/>
            <a:ext cx="4858021" cy="818630"/>
          </a:xfrm>
          <a:prstGeom prst="rect">
            <a:avLst/>
          </a:prstGeom>
        </p:spPr>
        <p:txBody>
          <a:bodyPr anchor="t" rtlCol="false" tIns="0" lIns="0" bIns="0" rIns="0">
            <a:spAutoFit/>
          </a:bodyPr>
          <a:lstStyle/>
          <a:p>
            <a:pPr algn="ctr">
              <a:lnSpc>
                <a:spcPts val="6332"/>
              </a:lnSpc>
              <a:spcBef>
                <a:spcPct val="0"/>
              </a:spcBef>
            </a:pPr>
            <a:r>
              <a:rPr lang="en-US" sz="4523">
                <a:solidFill>
                  <a:srgbClr val="FFFFFF"/>
                </a:solidFill>
                <a:latin typeface="Poppins"/>
                <a:ea typeface="Poppins"/>
                <a:cs typeface="Poppins"/>
                <a:sym typeface="Poppins"/>
              </a:rPr>
              <a:t>GUÍA DEFINITIVA</a:t>
            </a:r>
          </a:p>
        </p:txBody>
      </p:sp>
      <p:sp>
        <p:nvSpPr>
          <p:cNvPr name="TextBox 30" id="30"/>
          <p:cNvSpPr txBox="true"/>
          <p:nvPr/>
        </p:nvSpPr>
        <p:spPr>
          <a:xfrm rot="0">
            <a:off x="1053210" y="8645986"/>
            <a:ext cx="7125514" cy="609628"/>
          </a:xfrm>
          <a:prstGeom prst="rect">
            <a:avLst/>
          </a:prstGeom>
        </p:spPr>
        <p:txBody>
          <a:bodyPr anchor="t" rtlCol="false" tIns="0" lIns="0" bIns="0" rIns="0">
            <a:spAutoFit/>
          </a:bodyPr>
          <a:lstStyle/>
          <a:p>
            <a:pPr algn="l">
              <a:lnSpc>
                <a:spcPts val="4723"/>
              </a:lnSpc>
              <a:spcBef>
                <a:spcPct val="0"/>
              </a:spcBef>
            </a:pPr>
            <a:r>
              <a:rPr lang="en-US" b="true" sz="3373">
                <a:solidFill>
                  <a:srgbClr val="000000"/>
                </a:solidFill>
                <a:latin typeface="Poppins Semi-Bold"/>
                <a:ea typeface="Poppins Semi-Bold"/>
                <a:cs typeface="Poppins Semi-Bold"/>
                <a:sym typeface="Poppins Semi-Bold"/>
              </a:rPr>
              <a:t>Método para seguir mis cursos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871101" y="1985167"/>
            <a:ext cx="6362991" cy="636299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38125" cap="sq">
              <a:solidFill>
                <a:srgbClr val="000000"/>
              </a:solidFill>
              <a:prstDash val="solid"/>
              <a:miter/>
            </a:ln>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949390" y="1028700"/>
            <a:ext cx="4337220" cy="433722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8715377" y="4921080"/>
            <a:ext cx="4337220" cy="433722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0" id="10"/>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220777" y="4921080"/>
            <a:ext cx="4337220" cy="433722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3" id="13"/>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139756" y="8206048"/>
            <a:ext cx="8135233" cy="813523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3644549" y="8348158"/>
            <a:ext cx="1190241" cy="119024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1028700" y="1038225"/>
            <a:ext cx="7337654" cy="1050925"/>
          </a:xfrm>
          <a:prstGeom prst="rect">
            <a:avLst/>
          </a:prstGeom>
        </p:spPr>
        <p:txBody>
          <a:bodyPr anchor="t" rtlCol="false" tIns="0" lIns="0" bIns="0" rIns="0">
            <a:spAutoFit/>
          </a:bodyPr>
          <a:lstStyle/>
          <a:p>
            <a:pPr algn="l">
              <a:lnSpc>
                <a:spcPts val="7699"/>
              </a:lnSpc>
            </a:pPr>
            <a:r>
              <a:rPr lang="en-US" sz="6999" b="true">
                <a:solidFill>
                  <a:srgbClr val="521A75"/>
                </a:solidFill>
                <a:latin typeface="Poppins Bold"/>
                <a:ea typeface="Poppins Bold"/>
                <a:cs typeface="Poppins Bold"/>
                <a:sym typeface="Poppins Bold"/>
              </a:rPr>
              <a:t>ESTRUCTURA</a:t>
            </a:r>
          </a:p>
        </p:txBody>
      </p:sp>
      <p:sp>
        <p:nvSpPr>
          <p:cNvPr name="TextBox 21" id="21"/>
          <p:cNvSpPr txBox="true"/>
          <p:nvPr/>
        </p:nvSpPr>
        <p:spPr>
          <a:xfrm rot="0">
            <a:off x="1028700" y="1949881"/>
            <a:ext cx="7069178" cy="1050925"/>
          </a:xfrm>
          <a:prstGeom prst="rect">
            <a:avLst/>
          </a:prstGeom>
        </p:spPr>
        <p:txBody>
          <a:bodyPr anchor="t" rtlCol="false" tIns="0" lIns="0" bIns="0" rIns="0">
            <a:spAutoFit/>
          </a:bodyPr>
          <a:lstStyle/>
          <a:p>
            <a:pPr algn="l">
              <a:lnSpc>
                <a:spcPts val="7699"/>
              </a:lnSpc>
            </a:pPr>
            <a:r>
              <a:rPr lang="en-US" sz="6999" b="true">
                <a:solidFill>
                  <a:srgbClr val="04968D"/>
                </a:solidFill>
                <a:latin typeface="Poppins Bold"/>
                <a:ea typeface="Poppins Bold"/>
                <a:cs typeface="Poppins Bold"/>
                <a:sym typeface="Poppins Bold"/>
              </a:rPr>
              <a:t>DE MIS CURSOS</a:t>
            </a:r>
          </a:p>
        </p:txBody>
      </p:sp>
      <p:sp>
        <p:nvSpPr>
          <p:cNvPr name="TextBox 22" id="22"/>
          <p:cNvSpPr txBox="true"/>
          <p:nvPr/>
        </p:nvSpPr>
        <p:spPr>
          <a:xfrm rot="0">
            <a:off x="1028700" y="3053250"/>
            <a:ext cx="7337654" cy="4196715"/>
          </a:xfrm>
          <a:prstGeom prst="rect">
            <a:avLst/>
          </a:prstGeom>
        </p:spPr>
        <p:txBody>
          <a:bodyPr anchor="t" rtlCol="false" tIns="0" lIns="0" bIns="0" rIns="0">
            <a:spAutoFit/>
          </a:bodyPr>
          <a:lstStyle/>
          <a:p>
            <a:pPr algn="just">
              <a:lnSpc>
                <a:spcPts val="3359"/>
              </a:lnSpc>
            </a:pPr>
            <a:r>
              <a:rPr lang="en-US" sz="2400">
                <a:solidFill>
                  <a:srgbClr val="000000"/>
                </a:solidFill>
                <a:latin typeface="Poppins"/>
                <a:ea typeface="Poppins"/>
                <a:cs typeface="Poppins"/>
                <a:sym typeface="Poppins"/>
              </a:rPr>
              <a:t>Mis cursos están diseñados para equilibrar la teoría y la práctica, lo que permite a los estudiantes no solo entender los conceptos fundamentales de la programación, sino también aplicarlos en situaciones reales.</a:t>
            </a:r>
          </a:p>
          <a:p>
            <a:pPr algn="just">
              <a:lnSpc>
                <a:spcPts val="3359"/>
              </a:lnSpc>
            </a:pPr>
          </a:p>
          <a:p>
            <a:pPr algn="just">
              <a:lnSpc>
                <a:spcPts val="3359"/>
              </a:lnSpc>
              <a:spcBef>
                <a:spcPct val="0"/>
              </a:spcBef>
            </a:pPr>
            <a:r>
              <a:rPr lang="en-US" sz="2400">
                <a:solidFill>
                  <a:srgbClr val="000000"/>
                </a:solidFill>
                <a:latin typeface="Poppins"/>
                <a:ea typeface="Poppins"/>
                <a:cs typeface="Poppins"/>
                <a:sym typeface="Poppins"/>
              </a:rPr>
              <a:t>Cada curso sigue una estructura bien definida que incluye lecciones teóricas, demostraciones prácticas y proyectos finales, asegurando un aprendizaje integral.</a:t>
            </a:r>
          </a:p>
        </p:txBody>
      </p:sp>
      <p:sp>
        <p:nvSpPr>
          <p:cNvPr name="TextBox 23" id="23"/>
          <p:cNvSpPr txBox="true"/>
          <p:nvPr/>
        </p:nvSpPr>
        <p:spPr>
          <a:xfrm rot="0">
            <a:off x="11413640" y="2196901"/>
            <a:ext cx="3408721" cy="411320"/>
          </a:xfrm>
          <a:prstGeom prst="rect">
            <a:avLst/>
          </a:prstGeom>
        </p:spPr>
        <p:txBody>
          <a:bodyPr anchor="t" rtlCol="false" tIns="0" lIns="0" bIns="0" rIns="0">
            <a:spAutoFit/>
          </a:bodyPr>
          <a:lstStyle/>
          <a:p>
            <a:pPr algn="ctr">
              <a:lnSpc>
                <a:spcPts val="3029"/>
              </a:lnSpc>
            </a:pPr>
            <a:r>
              <a:rPr lang="en-US" sz="2681" b="true">
                <a:solidFill>
                  <a:srgbClr val="FFFFFF"/>
                </a:solidFill>
                <a:latin typeface="Poppins Bold"/>
                <a:ea typeface="Poppins Bold"/>
                <a:cs typeface="Poppins Bold"/>
                <a:sym typeface="Poppins Bold"/>
              </a:rPr>
              <a:t>Lecciones teóricas</a:t>
            </a:r>
          </a:p>
        </p:txBody>
      </p:sp>
      <p:sp>
        <p:nvSpPr>
          <p:cNvPr name="TextBox 24" id="24"/>
          <p:cNvSpPr txBox="true"/>
          <p:nvPr/>
        </p:nvSpPr>
        <p:spPr>
          <a:xfrm rot="0">
            <a:off x="13806242" y="6181719"/>
            <a:ext cx="3199005" cy="411320"/>
          </a:xfrm>
          <a:prstGeom prst="rect">
            <a:avLst/>
          </a:prstGeom>
        </p:spPr>
        <p:txBody>
          <a:bodyPr anchor="t" rtlCol="false" tIns="0" lIns="0" bIns="0" rIns="0">
            <a:spAutoFit/>
          </a:bodyPr>
          <a:lstStyle/>
          <a:p>
            <a:pPr algn="ctr">
              <a:lnSpc>
                <a:spcPts val="3029"/>
              </a:lnSpc>
            </a:pPr>
            <a:r>
              <a:rPr lang="en-US" sz="2681" b="true">
                <a:solidFill>
                  <a:srgbClr val="FFFFFF"/>
                </a:solidFill>
                <a:latin typeface="Poppins Bold"/>
                <a:ea typeface="Poppins Bold"/>
                <a:cs typeface="Poppins Bold"/>
                <a:sym typeface="Poppins Bold"/>
              </a:rPr>
              <a:t>Proyectos finales</a:t>
            </a:r>
          </a:p>
        </p:txBody>
      </p:sp>
      <p:sp>
        <p:nvSpPr>
          <p:cNvPr name="TextBox 25" id="25"/>
          <p:cNvSpPr txBox="true"/>
          <p:nvPr/>
        </p:nvSpPr>
        <p:spPr>
          <a:xfrm rot="0">
            <a:off x="9393099" y="5931203"/>
            <a:ext cx="2981776" cy="789279"/>
          </a:xfrm>
          <a:prstGeom prst="rect">
            <a:avLst/>
          </a:prstGeom>
        </p:spPr>
        <p:txBody>
          <a:bodyPr anchor="t" rtlCol="false" tIns="0" lIns="0" bIns="0" rIns="0">
            <a:spAutoFit/>
          </a:bodyPr>
          <a:lstStyle/>
          <a:p>
            <a:pPr algn="ctr">
              <a:lnSpc>
                <a:spcPts val="3029"/>
              </a:lnSpc>
            </a:pPr>
            <a:r>
              <a:rPr lang="en-US" sz="2681" b="true">
                <a:solidFill>
                  <a:srgbClr val="FFFFFF"/>
                </a:solidFill>
                <a:latin typeface="Poppins Bold"/>
                <a:ea typeface="Poppins Bold"/>
                <a:cs typeface="Poppins Bold"/>
                <a:sym typeface="Poppins Bold"/>
              </a:rPr>
              <a:t>Demostraciones prácticas</a:t>
            </a:r>
          </a:p>
        </p:txBody>
      </p:sp>
      <p:sp>
        <p:nvSpPr>
          <p:cNvPr name="TextBox 26" id="26"/>
          <p:cNvSpPr txBox="true"/>
          <p:nvPr/>
        </p:nvSpPr>
        <p:spPr>
          <a:xfrm rot="0">
            <a:off x="11264445" y="2586491"/>
            <a:ext cx="3707111" cy="1601703"/>
          </a:xfrm>
          <a:prstGeom prst="rect">
            <a:avLst/>
          </a:prstGeom>
        </p:spPr>
        <p:txBody>
          <a:bodyPr anchor="t" rtlCol="false" tIns="0" lIns="0" bIns="0" rIns="0">
            <a:spAutoFit/>
          </a:bodyPr>
          <a:lstStyle/>
          <a:p>
            <a:pPr algn="ctr">
              <a:lnSpc>
                <a:spcPts val="2091"/>
              </a:lnSpc>
            </a:pPr>
            <a:r>
              <a:rPr lang="en-US" sz="1608">
                <a:solidFill>
                  <a:srgbClr val="FFFFFF"/>
                </a:solidFill>
                <a:latin typeface="Poppins Light"/>
                <a:ea typeface="Poppins Light"/>
                <a:cs typeface="Poppins Light"/>
                <a:sym typeface="Poppins Light"/>
              </a:rPr>
              <a:t>Proporciono una base sólida explicando los conceptos clave con claridad, asegurándome de que los estudiantes comprendan los fundamentos antes de pasar a la práctica.</a:t>
            </a:r>
          </a:p>
        </p:txBody>
      </p:sp>
      <p:sp>
        <p:nvSpPr>
          <p:cNvPr name="TextBox 27" id="27"/>
          <p:cNvSpPr txBox="true"/>
          <p:nvPr/>
        </p:nvSpPr>
        <p:spPr>
          <a:xfrm rot="0">
            <a:off x="13552189" y="6652026"/>
            <a:ext cx="3707111" cy="1336110"/>
          </a:xfrm>
          <a:prstGeom prst="rect">
            <a:avLst/>
          </a:prstGeom>
        </p:spPr>
        <p:txBody>
          <a:bodyPr anchor="t" rtlCol="false" tIns="0" lIns="0" bIns="0" rIns="0">
            <a:spAutoFit/>
          </a:bodyPr>
          <a:lstStyle/>
          <a:p>
            <a:pPr algn="ctr">
              <a:lnSpc>
                <a:spcPts val="2091"/>
              </a:lnSpc>
            </a:pPr>
            <a:r>
              <a:rPr lang="en-US" sz="1608">
                <a:solidFill>
                  <a:srgbClr val="FFFFFF"/>
                </a:solidFill>
                <a:latin typeface="Poppins Light"/>
                <a:ea typeface="Poppins Light"/>
                <a:cs typeface="Poppins Light"/>
                <a:sym typeface="Poppins Light"/>
              </a:rPr>
              <a:t>Cada curso termina con uno o más proyectos realistas que desafía a los estudiantes a aplicar todo lo aprendido, preparandolos para escenarios reales y/o entrevistas.</a:t>
            </a:r>
          </a:p>
        </p:txBody>
      </p:sp>
      <p:sp>
        <p:nvSpPr>
          <p:cNvPr name="TextBox 28" id="28"/>
          <p:cNvSpPr txBox="true"/>
          <p:nvPr/>
        </p:nvSpPr>
        <p:spPr>
          <a:xfrm rot="0">
            <a:off x="9030431" y="6691907"/>
            <a:ext cx="3707111" cy="1867296"/>
          </a:xfrm>
          <a:prstGeom prst="rect">
            <a:avLst/>
          </a:prstGeom>
        </p:spPr>
        <p:txBody>
          <a:bodyPr anchor="t" rtlCol="false" tIns="0" lIns="0" bIns="0" rIns="0">
            <a:spAutoFit/>
          </a:bodyPr>
          <a:lstStyle/>
          <a:p>
            <a:pPr algn="ctr">
              <a:lnSpc>
                <a:spcPts val="2091"/>
              </a:lnSpc>
            </a:pPr>
            <a:r>
              <a:rPr lang="en-US" sz="1608">
                <a:solidFill>
                  <a:srgbClr val="FFFFFF"/>
                </a:solidFill>
                <a:latin typeface="Poppins Light"/>
                <a:ea typeface="Poppins Light"/>
                <a:cs typeface="Poppins Light"/>
                <a:sym typeface="Poppins Light"/>
              </a:rPr>
              <a:t>Mientras enseño, escribo código en tiempo real, mostrando paso a paso cómo funcionan los conceptos en situaciones prácticas. Esto ayuda a los estudiantes a ver cómo resolver problemas de manera eficiente.</a:t>
            </a:r>
          </a:p>
        </p:txBody>
      </p:sp>
      <p:sp>
        <p:nvSpPr>
          <p:cNvPr name="Freeform 29" id="29"/>
          <p:cNvSpPr/>
          <p:nvPr/>
        </p:nvSpPr>
        <p:spPr>
          <a:xfrm flipH="false" flipV="false" rot="0">
            <a:off x="16433762" y="1028700"/>
            <a:ext cx="825538" cy="840883"/>
          </a:xfrm>
          <a:custGeom>
            <a:avLst/>
            <a:gdLst/>
            <a:ahLst/>
            <a:cxnLst/>
            <a:rect r="r" b="b" t="t" l="l"/>
            <a:pathLst>
              <a:path h="840883" w="825538">
                <a:moveTo>
                  <a:pt x="0" y="0"/>
                </a:moveTo>
                <a:lnTo>
                  <a:pt x="825538" y="0"/>
                </a:lnTo>
                <a:lnTo>
                  <a:pt x="825538" y="840883"/>
                </a:lnTo>
                <a:lnTo>
                  <a:pt x="0" y="840883"/>
                </a:lnTo>
                <a:lnTo>
                  <a:pt x="0" y="0"/>
                </a:lnTo>
                <a:close/>
              </a:path>
            </a:pathLst>
          </a:custGeom>
          <a:blipFill>
            <a:blip r:embed="rId2">
              <a:extLst>
                <a:ext uri="{96DAC541-7B7A-43D3-8B79-37D633B846F1}">
                  <asvg:svgBlip xmlns:asvg="http://schemas.microsoft.com/office/drawing/2016/SVG/main" r:embed="rId3"/>
                </a:ext>
              </a:extLst>
            </a:blip>
            <a:stretch>
              <a:fillRect l="0" t="-223570" r="-227113"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5111920"/>
            <a:ext cx="3737256" cy="3767054"/>
            <a:chOff x="0" y="0"/>
            <a:chExt cx="967000" cy="974710"/>
          </a:xfrm>
        </p:grpSpPr>
        <p:sp>
          <p:nvSpPr>
            <p:cNvPr name="Freeform 3" id="3"/>
            <p:cNvSpPr/>
            <p:nvPr/>
          </p:nvSpPr>
          <p:spPr>
            <a:xfrm flipH="false" flipV="false" rot="0">
              <a:off x="0" y="0"/>
              <a:ext cx="967000" cy="974710"/>
            </a:xfrm>
            <a:custGeom>
              <a:avLst/>
              <a:gdLst/>
              <a:ahLst/>
              <a:cxnLst/>
              <a:rect r="r" b="b" t="t" l="l"/>
              <a:pathLst>
                <a:path h="974710" w="967000">
                  <a:moveTo>
                    <a:pt x="104872" y="0"/>
                  </a:moveTo>
                  <a:lnTo>
                    <a:pt x="862128" y="0"/>
                  </a:lnTo>
                  <a:cubicBezTo>
                    <a:pt x="920047" y="0"/>
                    <a:pt x="967000" y="46953"/>
                    <a:pt x="967000" y="104872"/>
                  </a:cubicBezTo>
                  <a:lnTo>
                    <a:pt x="967000" y="869838"/>
                  </a:lnTo>
                  <a:cubicBezTo>
                    <a:pt x="967000" y="927757"/>
                    <a:pt x="920047" y="974710"/>
                    <a:pt x="862128" y="974710"/>
                  </a:cubicBezTo>
                  <a:lnTo>
                    <a:pt x="104872" y="974710"/>
                  </a:lnTo>
                  <a:cubicBezTo>
                    <a:pt x="46953" y="974710"/>
                    <a:pt x="0" y="927757"/>
                    <a:pt x="0" y="869838"/>
                  </a:cubicBezTo>
                  <a:lnTo>
                    <a:pt x="0" y="104872"/>
                  </a:lnTo>
                  <a:cubicBezTo>
                    <a:pt x="0" y="46953"/>
                    <a:pt x="46953" y="0"/>
                    <a:pt x="104872" y="0"/>
                  </a:cubicBezTo>
                  <a:close/>
                </a:path>
              </a:pathLst>
            </a:custGeom>
            <a:gradFill rotWithShape="true">
              <a:gsLst>
                <a:gs pos="0">
                  <a:srgbClr val="3A1750">
                    <a:alpha val="100000"/>
                  </a:srgbClr>
                </a:gs>
                <a:gs pos="100000">
                  <a:srgbClr val="5C1C84">
                    <a:alpha val="100000"/>
                  </a:srgbClr>
                </a:gs>
              </a:gsLst>
              <a:lin ang="0"/>
            </a:gradFill>
          </p:spPr>
        </p:sp>
        <p:sp>
          <p:nvSpPr>
            <p:cNvPr name="TextBox 4" id="4"/>
            <p:cNvSpPr txBox="true"/>
            <p:nvPr/>
          </p:nvSpPr>
          <p:spPr>
            <a:xfrm>
              <a:off x="0" y="-57150"/>
              <a:ext cx="967000" cy="103186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194338" y="5111920"/>
            <a:ext cx="3737256" cy="3767054"/>
            <a:chOff x="0" y="0"/>
            <a:chExt cx="967000" cy="974710"/>
          </a:xfrm>
        </p:grpSpPr>
        <p:sp>
          <p:nvSpPr>
            <p:cNvPr name="Freeform 6" id="6"/>
            <p:cNvSpPr/>
            <p:nvPr/>
          </p:nvSpPr>
          <p:spPr>
            <a:xfrm flipH="false" flipV="false" rot="0">
              <a:off x="0" y="0"/>
              <a:ext cx="967000" cy="974710"/>
            </a:xfrm>
            <a:custGeom>
              <a:avLst/>
              <a:gdLst/>
              <a:ahLst/>
              <a:cxnLst/>
              <a:rect r="r" b="b" t="t" l="l"/>
              <a:pathLst>
                <a:path h="974710" w="967000">
                  <a:moveTo>
                    <a:pt x="104872" y="0"/>
                  </a:moveTo>
                  <a:lnTo>
                    <a:pt x="862128" y="0"/>
                  </a:lnTo>
                  <a:cubicBezTo>
                    <a:pt x="920047" y="0"/>
                    <a:pt x="967000" y="46953"/>
                    <a:pt x="967000" y="104872"/>
                  </a:cubicBezTo>
                  <a:lnTo>
                    <a:pt x="967000" y="869838"/>
                  </a:lnTo>
                  <a:cubicBezTo>
                    <a:pt x="967000" y="927757"/>
                    <a:pt x="920047" y="974710"/>
                    <a:pt x="862128" y="974710"/>
                  </a:cubicBezTo>
                  <a:lnTo>
                    <a:pt x="104872" y="974710"/>
                  </a:lnTo>
                  <a:cubicBezTo>
                    <a:pt x="46953" y="974710"/>
                    <a:pt x="0" y="927757"/>
                    <a:pt x="0" y="869838"/>
                  </a:cubicBezTo>
                  <a:lnTo>
                    <a:pt x="0" y="104872"/>
                  </a:lnTo>
                  <a:cubicBezTo>
                    <a:pt x="0" y="46953"/>
                    <a:pt x="46953" y="0"/>
                    <a:pt x="104872" y="0"/>
                  </a:cubicBezTo>
                  <a:close/>
                </a:path>
              </a:pathLst>
            </a:custGeom>
            <a:gradFill rotWithShape="true">
              <a:gsLst>
                <a:gs pos="0">
                  <a:srgbClr val="029D94">
                    <a:alpha val="100000"/>
                  </a:srgbClr>
                </a:gs>
                <a:gs pos="100000">
                  <a:srgbClr val="0C746E">
                    <a:alpha val="100000"/>
                  </a:srgbClr>
                </a:gs>
              </a:gsLst>
              <a:lin ang="0"/>
            </a:gradFill>
          </p:spPr>
        </p:sp>
        <p:sp>
          <p:nvSpPr>
            <p:cNvPr name="TextBox 7" id="7"/>
            <p:cNvSpPr txBox="true"/>
            <p:nvPr/>
          </p:nvSpPr>
          <p:spPr>
            <a:xfrm>
              <a:off x="0" y="-57150"/>
              <a:ext cx="967000" cy="103186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358191" y="5111920"/>
            <a:ext cx="3737256" cy="3767054"/>
            <a:chOff x="0" y="0"/>
            <a:chExt cx="967000" cy="974710"/>
          </a:xfrm>
        </p:grpSpPr>
        <p:sp>
          <p:nvSpPr>
            <p:cNvPr name="Freeform 9" id="9"/>
            <p:cNvSpPr/>
            <p:nvPr/>
          </p:nvSpPr>
          <p:spPr>
            <a:xfrm flipH="false" flipV="false" rot="0">
              <a:off x="0" y="0"/>
              <a:ext cx="967000" cy="974710"/>
            </a:xfrm>
            <a:custGeom>
              <a:avLst/>
              <a:gdLst/>
              <a:ahLst/>
              <a:cxnLst/>
              <a:rect r="r" b="b" t="t" l="l"/>
              <a:pathLst>
                <a:path h="974710" w="967000">
                  <a:moveTo>
                    <a:pt x="104872" y="0"/>
                  </a:moveTo>
                  <a:lnTo>
                    <a:pt x="862128" y="0"/>
                  </a:lnTo>
                  <a:cubicBezTo>
                    <a:pt x="920047" y="0"/>
                    <a:pt x="967000" y="46953"/>
                    <a:pt x="967000" y="104872"/>
                  </a:cubicBezTo>
                  <a:lnTo>
                    <a:pt x="967000" y="869838"/>
                  </a:lnTo>
                  <a:cubicBezTo>
                    <a:pt x="967000" y="927757"/>
                    <a:pt x="920047" y="974710"/>
                    <a:pt x="862128" y="974710"/>
                  </a:cubicBezTo>
                  <a:lnTo>
                    <a:pt x="104872" y="974710"/>
                  </a:lnTo>
                  <a:cubicBezTo>
                    <a:pt x="46953" y="974710"/>
                    <a:pt x="0" y="927757"/>
                    <a:pt x="0" y="869838"/>
                  </a:cubicBezTo>
                  <a:lnTo>
                    <a:pt x="0" y="104872"/>
                  </a:lnTo>
                  <a:cubicBezTo>
                    <a:pt x="0" y="46953"/>
                    <a:pt x="46953" y="0"/>
                    <a:pt x="104872" y="0"/>
                  </a:cubicBezTo>
                  <a:close/>
                </a:path>
              </a:pathLst>
            </a:custGeom>
            <a:gradFill rotWithShape="true">
              <a:gsLst>
                <a:gs pos="0">
                  <a:srgbClr val="3A1750">
                    <a:alpha val="100000"/>
                  </a:srgbClr>
                </a:gs>
                <a:gs pos="100000">
                  <a:srgbClr val="5C1C84">
                    <a:alpha val="100000"/>
                  </a:srgbClr>
                </a:gs>
              </a:gsLst>
              <a:lin ang="0"/>
            </a:gradFill>
          </p:spPr>
        </p:sp>
        <p:sp>
          <p:nvSpPr>
            <p:cNvPr name="TextBox 10" id="10"/>
            <p:cNvSpPr txBox="true"/>
            <p:nvPr/>
          </p:nvSpPr>
          <p:spPr>
            <a:xfrm>
              <a:off x="0" y="-57150"/>
              <a:ext cx="967000" cy="103186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522044" y="5111920"/>
            <a:ext cx="3737256" cy="3767054"/>
            <a:chOff x="0" y="0"/>
            <a:chExt cx="967000" cy="974710"/>
          </a:xfrm>
        </p:grpSpPr>
        <p:sp>
          <p:nvSpPr>
            <p:cNvPr name="Freeform 12" id="12"/>
            <p:cNvSpPr/>
            <p:nvPr/>
          </p:nvSpPr>
          <p:spPr>
            <a:xfrm flipH="false" flipV="false" rot="0">
              <a:off x="0" y="0"/>
              <a:ext cx="967000" cy="974710"/>
            </a:xfrm>
            <a:custGeom>
              <a:avLst/>
              <a:gdLst/>
              <a:ahLst/>
              <a:cxnLst/>
              <a:rect r="r" b="b" t="t" l="l"/>
              <a:pathLst>
                <a:path h="974710" w="967000">
                  <a:moveTo>
                    <a:pt x="104872" y="0"/>
                  </a:moveTo>
                  <a:lnTo>
                    <a:pt x="862128" y="0"/>
                  </a:lnTo>
                  <a:cubicBezTo>
                    <a:pt x="920047" y="0"/>
                    <a:pt x="967000" y="46953"/>
                    <a:pt x="967000" y="104872"/>
                  </a:cubicBezTo>
                  <a:lnTo>
                    <a:pt x="967000" y="869838"/>
                  </a:lnTo>
                  <a:cubicBezTo>
                    <a:pt x="967000" y="927757"/>
                    <a:pt x="920047" y="974710"/>
                    <a:pt x="862128" y="974710"/>
                  </a:cubicBezTo>
                  <a:lnTo>
                    <a:pt x="104872" y="974710"/>
                  </a:lnTo>
                  <a:cubicBezTo>
                    <a:pt x="46953" y="974710"/>
                    <a:pt x="0" y="927757"/>
                    <a:pt x="0" y="869838"/>
                  </a:cubicBezTo>
                  <a:lnTo>
                    <a:pt x="0" y="104872"/>
                  </a:lnTo>
                  <a:cubicBezTo>
                    <a:pt x="0" y="46953"/>
                    <a:pt x="46953" y="0"/>
                    <a:pt x="104872" y="0"/>
                  </a:cubicBezTo>
                  <a:close/>
                </a:path>
              </a:pathLst>
            </a:custGeom>
            <a:gradFill rotWithShape="true">
              <a:gsLst>
                <a:gs pos="0">
                  <a:srgbClr val="029D94">
                    <a:alpha val="100000"/>
                  </a:srgbClr>
                </a:gs>
                <a:gs pos="100000">
                  <a:srgbClr val="0C746E">
                    <a:alpha val="100000"/>
                  </a:srgbClr>
                </a:gs>
              </a:gsLst>
              <a:lin ang="0"/>
            </a:gradFill>
          </p:spPr>
        </p:sp>
        <p:sp>
          <p:nvSpPr>
            <p:cNvPr name="TextBox 13" id="13"/>
            <p:cNvSpPr txBox="true"/>
            <p:nvPr/>
          </p:nvSpPr>
          <p:spPr>
            <a:xfrm>
              <a:off x="0" y="-57150"/>
              <a:ext cx="967000" cy="103186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2067935" y="4282527"/>
            <a:ext cx="1658786" cy="165878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398444" y="4282527"/>
            <a:ext cx="1658786" cy="165878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6232554" y="4282527"/>
            <a:ext cx="1658786" cy="165878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4562297" y="4282527"/>
            <a:ext cx="1658786" cy="165878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25" id="25"/>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Freeform 26" id="26"/>
          <p:cNvSpPr/>
          <p:nvPr/>
        </p:nvSpPr>
        <p:spPr>
          <a:xfrm flipH="false" flipV="false" rot="0">
            <a:off x="2421357" y="4596366"/>
            <a:ext cx="951941" cy="943287"/>
          </a:xfrm>
          <a:custGeom>
            <a:avLst/>
            <a:gdLst/>
            <a:ahLst/>
            <a:cxnLst/>
            <a:rect r="r" b="b" t="t" l="l"/>
            <a:pathLst>
              <a:path h="943287" w="951941">
                <a:moveTo>
                  <a:pt x="0" y="0"/>
                </a:moveTo>
                <a:lnTo>
                  <a:pt x="951942" y="0"/>
                </a:lnTo>
                <a:lnTo>
                  <a:pt x="951942" y="943288"/>
                </a:lnTo>
                <a:lnTo>
                  <a:pt x="0" y="9432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7" id="27"/>
          <p:cNvSpPr/>
          <p:nvPr/>
        </p:nvSpPr>
        <p:spPr>
          <a:xfrm flipH="false" flipV="false" rot="0">
            <a:off x="6548187" y="4707665"/>
            <a:ext cx="1029557" cy="720690"/>
          </a:xfrm>
          <a:custGeom>
            <a:avLst/>
            <a:gdLst/>
            <a:ahLst/>
            <a:cxnLst/>
            <a:rect r="r" b="b" t="t" l="l"/>
            <a:pathLst>
              <a:path h="720690" w="1029557">
                <a:moveTo>
                  <a:pt x="0" y="0"/>
                </a:moveTo>
                <a:lnTo>
                  <a:pt x="1029558" y="0"/>
                </a:lnTo>
                <a:lnTo>
                  <a:pt x="1029558" y="720690"/>
                </a:lnTo>
                <a:lnTo>
                  <a:pt x="0" y="7206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8" id="28"/>
          <p:cNvSpPr/>
          <p:nvPr/>
        </p:nvSpPr>
        <p:spPr>
          <a:xfrm flipH="false" flipV="false" rot="0">
            <a:off x="10750869" y="4684187"/>
            <a:ext cx="855467" cy="855467"/>
          </a:xfrm>
          <a:custGeom>
            <a:avLst/>
            <a:gdLst/>
            <a:ahLst/>
            <a:cxnLst/>
            <a:rect r="r" b="b" t="t" l="l"/>
            <a:pathLst>
              <a:path h="855467" w="855467">
                <a:moveTo>
                  <a:pt x="0" y="0"/>
                </a:moveTo>
                <a:lnTo>
                  <a:pt x="855467" y="0"/>
                </a:lnTo>
                <a:lnTo>
                  <a:pt x="855467" y="855467"/>
                </a:lnTo>
                <a:lnTo>
                  <a:pt x="0" y="85546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9" id="29"/>
          <p:cNvSpPr/>
          <p:nvPr/>
        </p:nvSpPr>
        <p:spPr>
          <a:xfrm flipH="false" flipV="false" rot="0">
            <a:off x="14914722" y="4618541"/>
            <a:ext cx="986759" cy="986759"/>
          </a:xfrm>
          <a:custGeom>
            <a:avLst/>
            <a:gdLst/>
            <a:ahLst/>
            <a:cxnLst/>
            <a:rect r="r" b="b" t="t" l="l"/>
            <a:pathLst>
              <a:path h="986759" w="986759">
                <a:moveTo>
                  <a:pt x="0" y="0"/>
                </a:moveTo>
                <a:lnTo>
                  <a:pt x="986758" y="0"/>
                </a:lnTo>
                <a:lnTo>
                  <a:pt x="986758" y="986759"/>
                </a:lnTo>
                <a:lnTo>
                  <a:pt x="0" y="98675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30" id="30"/>
          <p:cNvSpPr txBox="true"/>
          <p:nvPr/>
        </p:nvSpPr>
        <p:spPr>
          <a:xfrm rot="0">
            <a:off x="1028700" y="1028700"/>
            <a:ext cx="8554345" cy="857607"/>
          </a:xfrm>
          <a:prstGeom prst="rect">
            <a:avLst/>
          </a:prstGeom>
        </p:spPr>
        <p:txBody>
          <a:bodyPr anchor="t" rtlCol="false" tIns="0" lIns="0" bIns="0" rIns="0">
            <a:spAutoFit/>
          </a:bodyPr>
          <a:lstStyle/>
          <a:p>
            <a:pPr algn="l">
              <a:lnSpc>
                <a:spcPts val="6227"/>
              </a:lnSpc>
            </a:pPr>
            <a:r>
              <a:rPr lang="en-US" sz="5661" b="true">
                <a:solidFill>
                  <a:srgbClr val="521A75"/>
                </a:solidFill>
                <a:latin typeface="Poppins Bold"/>
                <a:ea typeface="Poppins Bold"/>
                <a:cs typeface="Poppins Bold"/>
                <a:sym typeface="Poppins Bold"/>
              </a:rPr>
              <a:t>COMO VER LOS CURSOS</a:t>
            </a:r>
          </a:p>
        </p:txBody>
      </p:sp>
      <p:sp>
        <p:nvSpPr>
          <p:cNvPr name="TextBox 31" id="31"/>
          <p:cNvSpPr txBox="true"/>
          <p:nvPr/>
        </p:nvSpPr>
        <p:spPr>
          <a:xfrm rot="0">
            <a:off x="1028700" y="1762110"/>
            <a:ext cx="12384041" cy="727538"/>
          </a:xfrm>
          <a:prstGeom prst="rect">
            <a:avLst/>
          </a:prstGeom>
        </p:spPr>
        <p:txBody>
          <a:bodyPr anchor="t" rtlCol="false" tIns="0" lIns="0" bIns="0" rIns="0">
            <a:spAutoFit/>
          </a:bodyPr>
          <a:lstStyle/>
          <a:p>
            <a:pPr algn="l">
              <a:lnSpc>
                <a:spcPts val="5265"/>
              </a:lnSpc>
            </a:pPr>
            <a:r>
              <a:rPr lang="en-US" sz="4786" b="true">
                <a:solidFill>
                  <a:srgbClr val="04968D"/>
                </a:solidFill>
                <a:latin typeface="Poppins Bold"/>
                <a:ea typeface="Poppins Bold"/>
                <a:cs typeface="Poppins Bold"/>
                <a:sym typeface="Poppins Bold"/>
              </a:rPr>
              <a:t>PARA REALMENTE APRENDER</a:t>
            </a:r>
          </a:p>
        </p:txBody>
      </p:sp>
      <p:sp>
        <p:nvSpPr>
          <p:cNvPr name="TextBox 32" id="32"/>
          <p:cNvSpPr txBox="true"/>
          <p:nvPr/>
        </p:nvSpPr>
        <p:spPr>
          <a:xfrm rot="0">
            <a:off x="1028700" y="2817480"/>
            <a:ext cx="16230600" cy="843915"/>
          </a:xfrm>
          <a:prstGeom prst="rect">
            <a:avLst/>
          </a:prstGeom>
        </p:spPr>
        <p:txBody>
          <a:bodyPr anchor="t" rtlCol="false" tIns="0" lIns="0" bIns="0" rIns="0">
            <a:spAutoFit/>
          </a:bodyPr>
          <a:lstStyle/>
          <a:p>
            <a:pPr algn="just">
              <a:lnSpc>
                <a:spcPts val="3359"/>
              </a:lnSpc>
              <a:spcBef>
                <a:spcPct val="0"/>
              </a:spcBef>
            </a:pPr>
            <a:r>
              <a:rPr lang="en-US" sz="2400">
                <a:solidFill>
                  <a:srgbClr val="000000"/>
                </a:solidFill>
                <a:latin typeface="Poppins"/>
                <a:ea typeface="Poppins"/>
                <a:cs typeface="Poppins"/>
                <a:sym typeface="Poppins"/>
              </a:rPr>
              <a:t>Si querés sacarle el máximo provecho a mis cursos de programación, te dejo algunos consejos que te van a ayudar a mejorar tu forma de aprender:</a:t>
            </a:r>
          </a:p>
        </p:txBody>
      </p:sp>
      <p:sp>
        <p:nvSpPr>
          <p:cNvPr name="TextBox 33" id="33"/>
          <p:cNvSpPr txBox="true"/>
          <p:nvPr/>
        </p:nvSpPr>
        <p:spPr>
          <a:xfrm rot="0">
            <a:off x="1127670" y="6141339"/>
            <a:ext cx="3539316" cy="334772"/>
          </a:xfrm>
          <a:prstGeom prst="rect">
            <a:avLst/>
          </a:prstGeom>
        </p:spPr>
        <p:txBody>
          <a:bodyPr anchor="t" rtlCol="false" tIns="0" lIns="0" bIns="0" rIns="0">
            <a:spAutoFit/>
          </a:bodyPr>
          <a:lstStyle/>
          <a:p>
            <a:pPr algn="ctr">
              <a:lnSpc>
                <a:spcPts val="2599"/>
              </a:lnSpc>
            </a:pPr>
            <a:r>
              <a:rPr lang="en-US" sz="2300" b="true">
                <a:solidFill>
                  <a:srgbClr val="FFFFFF"/>
                </a:solidFill>
                <a:latin typeface="Poppins Bold"/>
                <a:ea typeface="Poppins Bold"/>
                <a:cs typeface="Poppins Bold"/>
                <a:sym typeface="Poppins Bold"/>
              </a:rPr>
              <a:t>Establecé metas claras</a:t>
            </a:r>
          </a:p>
        </p:txBody>
      </p:sp>
      <p:sp>
        <p:nvSpPr>
          <p:cNvPr name="TextBox 34" id="34"/>
          <p:cNvSpPr txBox="true"/>
          <p:nvPr/>
        </p:nvSpPr>
        <p:spPr>
          <a:xfrm rot="0">
            <a:off x="5292290" y="6146990"/>
            <a:ext cx="3539316" cy="313944"/>
          </a:xfrm>
          <a:prstGeom prst="rect">
            <a:avLst/>
          </a:prstGeom>
        </p:spPr>
        <p:txBody>
          <a:bodyPr anchor="t" rtlCol="false" tIns="0" lIns="0" bIns="0" rIns="0">
            <a:spAutoFit/>
          </a:bodyPr>
          <a:lstStyle/>
          <a:p>
            <a:pPr algn="ctr">
              <a:lnSpc>
                <a:spcPts val="2373"/>
              </a:lnSpc>
            </a:pPr>
            <a:r>
              <a:rPr lang="en-US" sz="2100" b="true">
                <a:solidFill>
                  <a:srgbClr val="FFFFFF"/>
                </a:solidFill>
                <a:latin typeface="Poppins Bold"/>
                <a:ea typeface="Poppins Bold"/>
                <a:cs typeface="Poppins Bold"/>
                <a:sym typeface="Poppins Bold"/>
              </a:rPr>
              <a:t>Seguí un ritmo constante</a:t>
            </a:r>
          </a:p>
        </p:txBody>
      </p:sp>
      <p:sp>
        <p:nvSpPr>
          <p:cNvPr name="TextBox 35" id="35"/>
          <p:cNvSpPr txBox="true"/>
          <p:nvPr/>
        </p:nvSpPr>
        <p:spPr>
          <a:xfrm rot="0">
            <a:off x="9455469" y="6141339"/>
            <a:ext cx="3539316" cy="334772"/>
          </a:xfrm>
          <a:prstGeom prst="rect">
            <a:avLst/>
          </a:prstGeom>
        </p:spPr>
        <p:txBody>
          <a:bodyPr anchor="t" rtlCol="false" tIns="0" lIns="0" bIns="0" rIns="0">
            <a:spAutoFit/>
          </a:bodyPr>
          <a:lstStyle/>
          <a:p>
            <a:pPr algn="ctr">
              <a:lnSpc>
                <a:spcPts val="2599"/>
              </a:lnSpc>
            </a:pPr>
            <a:r>
              <a:rPr lang="en-US" sz="2300" b="true">
                <a:solidFill>
                  <a:srgbClr val="FFFFFF"/>
                </a:solidFill>
                <a:latin typeface="Poppins Bold"/>
                <a:ea typeface="Poppins Bold"/>
                <a:cs typeface="Poppins Bold"/>
                <a:sym typeface="Poppins Bold"/>
              </a:rPr>
              <a:t>Tomá notas</a:t>
            </a:r>
          </a:p>
        </p:txBody>
      </p:sp>
      <p:sp>
        <p:nvSpPr>
          <p:cNvPr name="TextBox 36" id="36"/>
          <p:cNvSpPr txBox="true"/>
          <p:nvPr/>
        </p:nvSpPr>
        <p:spPr>
          <a:xfrm rot="0">
            <a:off x="13622032" y="6141339"/>
            <a:ext cx="3539316" cy="334772"/>
          </a:xfrm>
          <a:prstGeom prst="rect">
            <a:avLst/>
          </a:prstGeom>
        </p:spPr>
        <p:txBody>
          <a:bodyPr anchor="t" rtlCol="false" tIns="0" lIns="0" bIns="0" rIns="0">
            <a:spAutoFit/>
          </a:bodyPr>
          <a:lstStyle/>
          <a:p>
            <a:pPr algn="ctr">
              <a:lnSpc>
                <a:spcPts val="2599"/>
              </a:lnSpc>
            </a:pPr>
            <a:r>
              <a:rPr lang="en-US" sz="2300" b="true">
                <a:solidFill>
                  <a:srgbClr val="FFFFFF"/>
                </a:solidFill>
                <a:latin typeface="Poppins Bold"/>
                <a:ea typeface="Poppins Bold"/>
                <a:cs typeface="Poppins Bold"/>
                <a:sym typeface="Poppins Bold"/>
              </a:rPr>
              <a:t>Pausá y practicá</a:t>
            </a:r>
          </a:p>
        </p:txBody>
      </p:sp>
      <p:sp>
        <p:nvSpPr>
          <p:cNvPr name="TextBox 37" id="37"/>
          <p:cNvSpPr txBox="true"/>
          <p:nvPr/>
        </p:nvSpPr>
        <p:spPr>
          <a:xfrm rot="0">
            <a:off x="1255246" y="6618986"/>
            <a:ext cx="3284165" cy="1876425"/>
          </a:xfrm>
          <a:prstGeom prst="rect">
            <a:avLst/>
          </a:prstGeom>
        </p:spPr>
        <p:txBody>
          <a:bodyPr anchor="t" rtlCol="false" tIns="0" lIns="0" bIns="0" rIns="0">
            <a:spAutoFit/>
          </a:bodyPr>
          <a:lstStyle/>
          <a:p>
            <a:pPr algn="l">
              <a:lnSpc>
                <a:spcPts val="2100"/>
              </a:lnSpc>
            </a:pPr>
            <a:r>
              <a:rPr lang="en-US" sz="1500">
                <a:solidFill>
                  <a:srgbClr val="FFFFFF"/>
                </a:solidFill>
                <a:latin typeface="Poppins Light"/>
                <a:ea typeface="Poppins Light"/>
                <a:cs typeface="Poppins Light"/>
                <a:sym typeface="Poppins Light"/>
              </a:rPr>
              <a:t>Definí desde el principio qué querés lograr con el curso. Tal vez querés aprender un lenguaje de programación específico o desarrollar una aplicación. Tener objetivos te va a mantener motivado y enfocado.</a:t>
            </a:r>
          </a:p>
        </p:txBody>
      </p:sp>
      <p:sp>
        <p:nvSpPr>
          <p:cNvPr name="TextBox 38" id="38"/>
          <p:cNvSpPr txBox="true"/>
          <p:nvPr/>
        </p:nvSpPr>
        <p:spPr>
          <a:xfrm rot="0">
            <a:off x="5419865" y="6618986"/>
            <a:ext cx="3284165" cy="1609725"/>
          </a:xfrm>
          <a:prstGeom prst="rect">
            <a:avLst/>
          </a:prstGeom>
        </p:spPr>
        <p:txBody>
          <a:bodyPr anchor="t" rtlCol="false" tIns="0" lIns="0" bIns="0" rIns="0">
            <a:spAutoFit/>
          </a:bodyPr>
          <a:lstStyle/>
          <a:p>
            <a:pPr algn="l">
              <a:lnSpc>
                <a:spcPts val="2100"/>
              </a:lnSpc>
            </a:pPr>
            <a:r>
              <a:rPr lang="en-US" sz="1500">
                <a:solidFill>
                  <a:srgbClr val="FFFFFF"/>
                </a:solidFill>
                <a:latin typeface="Poppins Light"/>
                <a:ea typeface="Poppins Light"/>
                <a:cs typeface="Poppins Light"/>
                <a:sym typeface="Poppins Light"/>
              </a:rPr>
              <a:t>No intentes aprender todo de una sola vez. Establecé un horario regular y avanzá a tu propio ritmo. Es mejor avanzar de a poco y de forma constante que tratar de abarcar todo de golpe.</a:t>
            </a:r>
          </a:p>
        </p:txBody>
      </p:sp>
      <p:sp>
        <p:nvSpPr>
          <p:cNvPr name="TextBox 39" id="39"/>
          <p:cNvSpPr txBox="true"/>
          <p:nvPr/>
        </p:nvSpPr>
        <p:spPr>
          <a:xfrm rot="0">
            <a:off x="9583045" y="6618986"/>
            <a:ext cx="3284165" cy="1876425"/>
          </a:xfrm>
          <a:prstGeom prst="rect">
            <a:avLst/>
          </a:prstGeom>
        </p:spPr>
        <p:txBody>
          <a:bodyPr anchor="t" rtlCol="false" tIns="0" lIns="0" bIns="0" rIns="0">
            <a:spAutoFit/>
          </a:bodyPr>
          <a:lstStyle/>
          <a:p>
            <a:pPr algn="l">
              <a:lnSpc>
                <a:spcPts val="2100"/>
              </a:lnSpc>
            </a:pPr>
            <a:r>
              <a:rPr lang="en-US" sz="1500">
                <a:solidFill>
                  <a:srgbClr val="FFFFFF"/>
                </a:solidFill>
                <a:latin typeface="Poppins Light"/>
                <a:ea typeface="Poppins Light"/>
                <a:cs typeface="Poppins Light"/>
                <a:sym typeface="Poppins Light"/>
              </a:rPr>
              <a:t>Mientras mirás las lecciones, anotá lo más importante, ya sea en papel o en alguna app, para reforzar lo que vas aprendiendo. Esto te va a ayudar a recordar mejor y te va a servir de referencia más adelante.</a:t>
            </a:r>
          </a:p>
        </p:txBody>
      </p:sp>
      <p:sp>
        <p:nvSpPr>
          <p:cNvPr name="TextBox 40" id="40"/>
          <p:cNvSpPr txBox="true"/>
          <p:nvPr/>
        </p:nvSpPr>
        <p:spPr>
          <a:xfrm rot="0">
            <a:off x="13684802" y="6618986"/>
            <a:ext cx="3411740" cy="1876425"/>
          </a:xfrm>
          <a:prstGeom prst="rect">
            <a:avLst/>
          </a:prstGeom>
        </p:spPr>
        <p:txBody>
          <a:bodyPr anchor="t" rtlCol="false" tIns="0" lIns="0" bIns="0" rIns="0">
            <a:spAutoFit/>
          </a:bodyPr>
          <a:lstStyle/>
          <a:p>
            <a:pPr algn="l">
              <a:lnSpc>
                <a:spcPts val="2100"/>
              </a:lnSpc>
            </a:pPr>
            <a:r>
              <a:rPr lang="en-US" sz="1500">
                <a:solidFill>
                  <a:srgbClr val="FFFFFF"/>
                </a:solidFill>
                <a:latin typeface="Poppins Light"/>
                <a:ea typeface="Poppins Light"/>
                <a:cs typeface="Poppins Light"/>
                <a:sym typeface="Poppins Light"/>
              </a:rPr>
              <a:t>No dudes en pausar el video cuando sea necesario para probar el código vos mismo. La mejor manera de entender cómo funciona algo es experimentándolo. Practicar es clave para afianzar el conocimiento.</a:t>
            </a:r>
          </a:p>
        </p:txBody>
      </p:sp>
      <p:grpSp>
        <p:nvGrpSpPr>
          <p:cNvPr name="Group 41" id="41"/>
          <p:cNvGrpSpPr/>
          <p:nvPr/>
        </p:nvGrpSpPr>
        <p:grpSpPr>
          <a:xfrm rot="0">
            <a:off x="10997965" y="-715980"/>
            <a:ext cx="11540268" cy="3104659"/>
            <a:chOff x="0" y="0"/>
            <a:chExt cx="812800" cy="218666"/>
          </a:xfrm>
        </p:grpSpPr>
        <p:sp>
          <p:nvSpPr>
            <p:cNvPr name="Freeform 42" id="42"/>
            <p:cNvSpPr/>
            <p:nvPr/>
          </p:nvSpPr>
          <p:spPr>
            <a:xfrm flipH="false" flipV="false" rot="0">
              <a:off x="21025" y="0"/>
              <a:ext cx="770751" cy="218666"/>
            </a:xfrm>
            <a:custGeom>
              <a:avLst/>
              <a:gdLst/>
              <a:ahLst/>
              <a:cxnLst/>
              <a:rect r="r" b="b" t="t" l="l"/>
              <a:pathLst>
                <a:path h="218666" w="770751">
                  <a:moveTo>
                    <a:pt x="548994" y="0"/>
                  </a:moveTo>
                  <a:lnTo>
                    <a:pt x="18556" y="0"/>
                  </a:lnTo>
                  <a:cubicBezTo>
                    <a:pt x="11693" y="0"/>
                    <a:pt x="5483" y="4068"/>
                    <a:pt x="2741" y="10359"/>
                  </a:cubicBezTo>
                  <a:cubicBezTo>
                    <a:pt x="0" y="16650"/>
                    <a:pt x="1247" y="23967"/>
                    <a:pt x="5919" y="28994"/>
                  </a:cubicBezTo>
                  <a:lnTo>
                    <a:pt x="155231" y="189672"/>
                  </a:lnTo>
                  <a:cubicBezTo>
                    <a:pt x="172413" y="208161"/>
                    <a:pt x="196515" y="218666"/>
                    <a:pt x="221756" y="218666"/>
                  </a:cubicBezTo>
                  <a:lnTo>
                    <a:pt x="752194" y="218666"/>
                  </a:lnTo>
                  <a:cubicBezTo>
                    <a:pt x="759057" y="218666"/>
                    <a:pt x="765267" y="214599"/>
                    <a:pt x="768009" y="208308"/>
                  </a:cubicBezTo>
                  <a:cubicBezTo>
                    <a:pt x="770750" y="202017"/>
                    <a:pt x="769503" y="194699"/>
                    <a:pt x="764831" y="189672"/>
                  </a:cubicBezTo>
                  <a:lnTo>
                    <a:pt x="615519" y="28994"/>
                  </a:lnTo>
                  <a:cubicBezTo>
                    <a:pt x="598337" y="10505"/>
                    <a:pt x="574235" y="0"/>
                    <a:pt x="548994" y="0"/>
                  </a:cubicBezTo>
                  <a:close/>
                </a:path>
              </a:pathLst>
            </a:custGeom>
            <a:gradFill rotWithShape="true">
              <a:gsLst>
                <a:gs pos="0">
                  <a:srgbClr val="5C1C84">
                    <a:alpha val="100000"/>
                  </a:srgbClr>
                </a:gs>
                <a:gs pos="100000">
                  <a:srgbClr val="3A1750">
                    <a:alpha val="100000"/>
                  </a:srgbClr>
                </a:gs>
              </a:gsLst>
              <a:lin ang="0"/>
            </a:gradFill>
          </p:spPr>
        </p:sp>
        <p:sp>
          <p:nvSpPr>
            <p:cNvPr name="TextBox 43" id="43"/>
            <p:cNvSpPr txBox="true"/>
            <p:nvPr/>
          </p:nvSpPr>
          <p:spPr>
            <a:xfrm>
              <a:off x="101600" y="-57150"/>
              <a:ext cx="609600" cy="275816"/>
            </a:xfrm>
            <a:prstGeom prst="rect">
              <a:avLst/>
            </a:prstGeom>
          </p:spPr>
          <p:txBody>
            <a:bodyPr anchor="ctr" rtlCol="false" tIns="50800" lIns="50800" bIns="50800" rIns="50800"/>
            <a:lstStyle/>
            <a:p>
              <a:pPr algn="ctr">
                <a:lnSpc>
                  <a:spcPts val="2659"/>
                </a:lnSpc>
              </a:pPr>
            </a:p>
          </p:txBody>
        </p:sp>
      </p:grpSp>
      <p:grpSp>
        <p:nvGrpSpPr>
          <p:cNvPr name="Group 44" id="44"/>
          <p:cNvGrpSpPr/>
          <p:nvPr/>
        </p:nvGrpSpPr>
        <p:grpSpPr>
          <a:xfrm rot="0">
            <a:off x="12319556" y="836350"/>
            <a:ext cx="1302476" cy="1302476"/>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29D94">
                    <a:alpha val="100000"/>
                  </a:srgbClr>
                </a:gs>
                <a:gs pos="100000">
                  <a:srgbClr val="0C746E">
                    <a:alpha val="100000"/>
                  </a:srgbClr>
                </a:gs>
              </a:gsLst>
              <a:lin ang="0"/>
            </a:gradFill>
          </p:spPr>
        </p:sp>
        <p:sp>
          <p:nvSpPr>
            <p:cNvPr name="TextBox 46" id="4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Freeform 47" id="47"/>
          <p:cNvSpPr/>
          <p:nvPr/>
        </p:nvSpPr>
        <p:spPr>
          <a:xfrm flipH="false" flipV="false" rot="0">
            <a:off x="-294043" y="9595471"/>
            <a:ext cx="2132998" cy="1383058"/>
          </a:xfrm>
          <a:custGeom>
            <a:avLst/>
            <a:gdLst/>
            <a:ahLst/>
            <a:cxnLst/>
            <a:rect r="r" b="b" t="t" l="l"/>
            <a:pathLst>
              <a:path h="1383058" w="2132998">
                <a:moveTo>
                  <a:pt x="0" y="0"/>
                </a:moveTo>
                <a:lnTo>
                  <a:pt x="2132999" y="0"/>
                </a:lnTo>
                <a:lnTo>
                  <a:pt x="2132999" y="1383058"/>
                </a:lnTo>
                <a:lnTo>
                  <a:pt x="0" y="1383058"/>
                </a:lnTo>
                <a:lnTo>
                  <a:pt x="0" y="0"/>
                </a:lnTo>
                <a:close/>
              </a:path>
            </a:pathLst>
          </a:custGeom>
          <a:blipFill>
            <a:blip r:embed="rId10">
              <a:extLst>
                <a:ext uri="{96DAC541-7B7A-43D3-8B79-37D633B846F1}">
                  <asvg:svgBlip xmlns:asvg="http://schemas.microsoft.com/office/drawing/2016/SVG/main" r:embed="rId11"/>
                </a:ext>
              </a:extLst>
            </a:blip>
            <a:stretch>
              <a:fillRect l="0" t="-223570" r="-108232"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858205" y="-3994889"/>
            <a:ext cx="18276777" cy="18276777"/>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314789" y="1785981"/>
            <a:ext cx="6155386" cy="1858760"/>
            <a:chOff x="0" y="0"/>
            <a:chExt cx="2263470" cy="683507"/>
          </a:xfrm>
        </p:grpSpPr>
        <p:sp>
          <p:nvSpPr>
            <p:cNvPr name="Freeform 6" id="6"/>
            <p:cNvSpPr/>
            <p:nvPr/>
          </p:nvSpPr>
          <p:spPr>
            <a:xfrm flipH="false" flipV="false" rot="0">
              <a:off x="0" y="0"/>
              <a:ext cx="2263470" cy="683507"/>
            </a:xfrm>
            <a:custGeom>
              <a:avLst/>
              <a:gdLst/>
              <a:ahLst/>
              <a:cxnLst/>
              <a:rect r="r" b="b" t="t" l="l"/>
              <a:pathLst>
                <a:path h="683507" w="2263470">
                  <a:moveTo>
                    <a:pt x="63673" y="0"/>
                  </a:moveTo>
                  <a:lnTo>
                    <a:pt x="2199797" y="0"/>
                  </a:lnTo>
                  <a:cubicBezTo>
                    <a:pt x="2234963" y="0"/>
                    <a:pt x="2263470" y="28508"/>
                    <a:pt x="2263470" y="63673"/>
                  </a:cubicBezTo>
                  <a:lnTo>
                    <a:pt x="2263470" y="619833"/>
                  </a:lnTo>
                  <a:cubicBezTo>
                    <a:pt x="2263470" y="636721"/>
                    <a:pt x="2256762" y="652916"/>
                    <a:pt x="2244821" y="664857"/>
                  </a:cubicBezTo>
                  <a:cubicBezTo>
                    <a:pt x="2232880" y="676798"/>
                    <a:pt x="2216684" y="683507"/>
                    <a:pt x="2199797" y="683507"/>
                  </a:cubicBezTo>
                  <a:lnTo>
                    <a:pt x="63673" y="683507"/>
                  </a:lnTo>
                  <a:cubicBezTo>
                    <a:pt x="28508" y="683507"/>
                    <a:pt x="0" y="654999"/>
                    <a:pt x="0" y="619833"/>
                  </a:cubicBezTo>
                  <a:lnTo>
                    <a:pt x="0" y="63673"/>
                  </a:lnTo>
                  <a:cubicBezTo>
                    <a:pt x="0" y="28508"/>
                    <a:pt x="28508" y="0"/>
                    <a:pt x="63673" y="0"/>
                  </a:cubicBezTo>
                  <a:close/>
                </a:path>
              </a:pathLst>
            </a:custGeom>
            <a:gradFill rotWithShape="true">
              <a:gsLst>
                <a:gs pos="0">
                  <a:srgbClr val="0C746E">
                    <a:alpha val="100000"/>
                  </a:srgbClr>
                </a:gs>
                <a:gs pos="100000">
                  <a:srgbClr val="029D94">
                    <a:alpha val="100000"/>
                  </a:srgbClr>
                </a:gs>
              </a:gsLst>
              <a:lin ang="0"/>
            </a:gradFill>
          </p:spPr>
        </p:sp>
        <p:sp>
          <p:nvSpPr>
            <p:cNvPr name="TextBox 7" id="7"/>
            <p:cNvSpPr txBox="true"/>
            <p:nvPr/>
          </p:nvSpPr>
          <p:spPr>
            <a:xfrm>
              <a:off x="0" y="-57150"/>
              <a:ext cx="2263470" cy="74065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2314789" y="4211714"/>
            <a:ext cx="6155386" cy="1858760"/>
            <a:chOff x="0" y="0"/>
            <a:chExt cx="2263470" cy="683507"/>
          </a:xfrm>
        </p:grpSpPr>
        <p:sp>
          <p:nvSpPr>
            <p:cNvPr name="Freeform 9" id="9"/>
            <p:cNvSpPr/>
            <p:nvPr/>
          </p:nvSpPr>
          <p:spPr>
            <a:xfrm flipH="false" flipV="false" rot="0">
              <a:off x="0" y="0"/>
              <a:ext cx="2263470" cy="683507"/>
            </a:xfrm>
            <a:custGeom>
              <a:avLst/>
              <a:gdLst/>
              <a:ahLst/>
              <a:cxnLst/>
              <a:rect r="r" b="b" t="t" l="l"/>
              <a:pathLst>
                <a:path h="683507" w="2263470">
                  <a:moveTo>
                    <a:pt x="63673" y="0"/>
                  </a:moveTo>
                  <a:lnTo>
                    <a:pt x="2199797" y="0"/>
                  </a:lnTo>
                  <a:cubicBezTo>
                    <a:pt x="2234963" y="0"/>
                    <a:pt x="2263470" y="28508"/>
                    <a:pt x="2263470" y="63673"/>
                  </a:cubicBezTo>
                  <a:lnTo>
                    <a:pt x="2263470" y="619833"/>
                  </a:lnTo>
                  <a:cubicBezTo>
                    <a:pt x="2263470" y="636721"/>
                    <a:pt x="2256762" y="652916"/>
                    <a:pt x="2244821" y="664857"/>
                  </a:cubicBezTo>
                  <a:cubicBezTo>
                    <a:pt x="2232880" y="676798"/>
                    <a:pt x="2216684" y="683507"/>
                    <a:pt x="2199797" y="683507"/>
                  </a:cubicBezTo>
                  <a:lnTo>
                    <a:pt x="63673" y="683507"/>
                  </a:lnTo>
                  <a:cubicBezTo>
                    <a:pt x="28508" y="683507"/>
                    <a:pt x="0" y="654999"/>
                    <a:pt x="0" y="619833"/>
                  </a:cubicBezTo>
                  <a:lnTo>
                    <a:pt x="0" y="63673"/>
                  </a:lnTo>
                  <a:cubicBezTo>
                    <a:pt x="0" y="28508"/>
                    <a:pt x="28508" y="0"/>
                    <a:pt x="63673" y="0"/>
                  </a:cubicBezTo>
                  <a:close/>
                </a:path>
              </a:pathLst>
            </a:custGeom>
            <a:gradFill rotWithShape="true">
              <a:gsLst>
                <a:gs pos="0">
                  <a:srgbClr val="0C746E">
                    <a:alpha val="100000"/>
                  </a:srgbClr>
                </a:gs>
                <a:gs pos="100000">
                  <a:srgbClr val="029D94">
                    <a:alpha val="100000"/>
                  </a:srgbClr>
                </a:gs>
              </a:gsLst>
              <a:lin ang="0"/>
            </a:gradFill>
          </p:spPr>
        </p:sp>
        <p:sp>
          <p:nvSpPr>
            <p:cNvPr name="TextBox 10" id="10"/>
            <p:cNvSpPr txBox="true"/>
            <p:nvPr/>
          </p:nvSpPr>
          <p:spPr>
            <a:xfrm>
              <a:off x="0" y="-57150"/>
              <a:ext cx="2263470" cy="74065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2314789" y="6642259"/>
            <a:ext cx="6155386" cy="1858760"/>
            <a:chOff x="0" y="0"/>
            <a:chExt cx="2263470" cy="683507"/>
          </a:xfrm>
        </p:grpSpPr>
        <p:sp>
          <p:nvSpPr>
            <p:cNvPr name="Freeform 12" id="12"/>
            <p:cNvSpPr/>
            <p:nvPr/>
          </p:nvSpPr>
          <p:spPr>
            <a:xfrm flipH="false" flipV="false" rot="0">
              <a:off x="0" y="0"/>
              <a:ext cx="2263470" cy="683507"/>
            </a:xfrm>
            <a:custGeom>
              <a:avLst/>
              <a:gdLst/>
              <a:ahLst/>
              <a:cxnLst/>
              <a:rect r="r" b="b" t="t" l="l"/>
              <a:pathLst>
                <a:path h="683507" w="2263470">
                  <a:moveTo>
                    <a:pt x="63673" y="0"/>
                  </a:moveTo>
                  <a:lnTo>
                    <a:pt x="2199797" y="0"/>
                  </a:lnTo>
                  <a:cubicBezTo>
                    <a:pt x="2234963" y="0"/>
                    <a:pt x="2263470" y="28508"/>
                    <a:pt x="2263470" y="63673"/>
                  </a:cubicBezTo>
                  <a:lnTo>
                    <a:pt x="2263470" y="619833"/>
                  </a:lnTo>
                  <a:cubicBezTo>
                    <a:pt x="2263470" y="636721"/>
                    <a:pt x="2256762" y="652916"/>
                    <a:pt x="2244821" y="664857"/>
                  </a:cubicBezTo>
                  <a:cubicBezTo>
                    <a:pt x="2232880" y="676798"/>
                    <a:pt x="2216684" y="683507"/>
                    <a:pt x="2199797" y="683507"/>
                  </a:cubicBezTo>
                  <a:lnTo>
                    <a:pt x="63673" y="683507"/>
                  </a:lnTo>
                  <a:cubicBezTo>
                    <a:pt x="28508" y="683507"/>
                    <a:pt x="0" y="654999"/>
                    <a:pt x="0" y="619833"/>
                  </a:cubicBezTo>
                  <a:lnTo>
                    <a:pt x="0" y="63673"/>
                  </a:lnTo>
                  <a:cubicBezTo>
                    <a:pt x="0" y="28508"/>
                    <a:pt x="28508" y="0"/>
                    <a:pt x="63673" y="0"/>
                  </a:cubicBezTo>
                  <a:close/>
                </a:path>
              </a:pathLst>
            </a:custGeom>
            <a:gradFill rotWithShape="true">
              <a:gsLst>
                <a:gs pos="0">
                  <a:srgbClr val="0C746E">
                    <a:alpha val="100000"/>
                  </a:srgbClr>
                </a:gs>
                <a:gs pos="100000">
                  <a:srgbClr val="029D94">
                    <a:alpha val="100000"/>
                  </a:srgbClr>
                </a:gs>
              </a:gsLst>
              <a:lin ang="0"/>
            </a:gradFill>
          </p:spPr>
        </p:sp>
        <p:sp>
          <p:nvSpPr>
            <p:cNvPr name="TextBox 13" id="13"/>
            <p:cNvSpPr txBox="true"/>
            <p:nvPr/>
          </p:nvSpPr>
          <p:spPr>
            <a:xfrm>
              <a:off x="0" y="-57150"/>
              <a:ext cx="2263470" cy="740657"/>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28700" y="1657538"/>
            <a:ext cx="2115646" cy="211564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28700" y="4083271"/>
            <a:ext cx="2115646" cy="211564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9" id="19"/>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028700" y="6513816"/>
            <a:ext cx="2115646" cy="211564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22" id="22"/>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0976281" y="1019175"/>
            <a:ext cx="6283019" cy="468318"/>
          </a:xfrm>
          <a:prstGeom prst="rect">
            <a:avLst/>
          </a:prstGeom>
        </p:spPr>
        <p:txBody>
          <a:bodyPr anchor="t" rtlCol="false" tIns="0" lIns="0" bIns="0" rIns="0">
            <a:spAutoFit/>
          </a:bodyPr>
          <a:lstStyle/>
          <a:p>
            <a:pPr algn="r">
              <a:lnSpc>
                <a:spcPts val="3336"/>
              </a:lnSpc>
            </a:pPr>
            <a:r>
              <a:rPr lang="en-US" b="true" sz="3033">
                <a:solidFill>
                  <a:srgbClr val="521A75"/>
                </a:solidFill>
                <a:latin typeface="Poppins Bold"/>
                <a:ea typeface="Poppins Bold"/>
                <a:cs typeface="Poppins Bold"/>
                <a:sym typeface="Poppins Bold"/>
              </a:rPr>
              <a:t>IMPORTANCIA DE </a:t>
            </a:r>
          </a:p>
        </p:txBody>
      </p:sp>
      <p:sp>
        <p:nvSpPr>
          <p:cNvPr name="TextBox 24" id="24"/>
          <p:cNvSpPr txBox="true"/>
          <p:nvPr/>
        </p:nvSpPr>
        <p:spPr>
          <a:xfrm rot="0">
            <a:off x="9794370" y="1442166"/>
            <a:ext cx="7464930" cy="1867861"/>
          </a:xfrm>
          <a:prstGeom prst="rect">
            <a:avLst/>
          </a:prstGeom>
        </p:spPr>
        <p:txBody>
          <a:bodyPr anchor="t" rtlCol="false" tIns="0" lIns="0" bIns="0" rIns="0">
            <a:spAutoFit/>
          </a:bodyPr>
          <a:lstStyle/>
          <a:p>
            <a:pPr algn="r">
              <a:lnSpc>
                <a:spcPts val="7078"/>
              </a:lnSpc>
            </a:pPr>
            <a:r>
              <a:rPr lang="en-US" b="true" sz="6434">
                <a:solidFill>
                  <a:srgbClr val="04968D"/>
                </a:solidFill>
                <a:latin typeface="Poppins Bold"/>
                <a:ea typeface="Poppins Bold"/>
                <a:cs typeface="Poppins Bold"/>
                <a:sym typeface="Poppins Bold"/>
              </a:rPr>
              <a:t>PROYECTOS</a:t>
            </a:r>
          </a:p>
          <a:p>
            <a:pPr algn="r">
              <a:lnSpc>
                <a:spcPts val="7078"/>
              </a:lnSpc>
            </a:pPr>
            <a:r>
              <a:rPr lang="en-US" b="true" sz="6434">
                <a:solidFill>
                  <a:srgbClr val="04968D"/>
                </a:solidFill>
                <a:latin typeface="Poppins Bold"/>
                <a:ea typeface="Poppins Bold"/>
                <a:cs typeface="Poppins Bold"/>
                <a:sym typeface="Poppins Bold"/>
              </a:rPr>
              <a:t>FINALES</a:t>
            </a:r>
          </a:p>
        </p:txBody>
      </p:sp>
      <p:sp>
        <p:nvSpPr>
          <p:cNvPr name="TextBox 25" id="25"/>
          <p:cNvSpPr txBox="true"/>
          <p:nvPr/>
        </p:nvSpPr>
        <p:spPr>
          <a:xfrm rot="0">
            <a:off x="9794370" y="3724382"/>
            <a:ext cx="7464930" cy="4399280"/>
          </a:xfrm>
          <a:prstGeom prst="rect">
            <a:avLst/>
          </a:prstGeom>
        </p:spPr>
        <p:txBody>
          <a:bodyPr anchor="t" rtlCol="false" tIns="0" lIns="0" bIns="0" rIns="0">
            <a:spAutoFit/>
          </a:bodyPr>
          <a:lstStyle/>
          <a:p>
            <a:pPr algn="r">
              <a:lnSpc>
                <a:spcPts val="3220"/>
              </a:lnSpc>
            </a:pPr>
            <a:r>
              <a:rPr lang="en-US" sz="2300">
                <a:solidFill>
                  <a:srgbClr val="000000"/>
                </a:solidFill>
                <a:latin typeface="Poppins"/>
                <a:ea typeface="Poppins"/>
                <a:cs typeface="Poppins"/>
                <a:sym typeface="Poppins"/>
              </a:rPr>
              <a:t>Los ejercicios y proyectos finales son clave para que puedas aplicar todo lo que aprendiste durante el curso. No solo te ayudan a poner en práctica los conceptos, sino que también te preparan para enfrentarte a problemas reales que podrías encontrar en un trabajo o proyecto personal.</a:t>
            </a:r>
          </a:p>
          <a:p>
            <a:pPr algn="r">
              <a:lnSpc>
                <a:spcPts val="3220"/>
              </a:lnSpc>
            </a:pPr>
          </a:p>
          <a:p>
            <a:pPr algn="r">
              <a:lnSpc>
                <a:spcPts val="3220"/>
              </a:lnSpc>
              <a:spcBef>
                <a:spcPct val="0"/>
              </a:spcBef>
            </a:pPr>
            <a:r>
              <a:rPr lang="en-US" sz="2300">
                <a:solidFill>
                  <a:srgbClr val="000000"/>
                </a:solidFill>
                <a:latin typeface="Poppins"/>
                <a:ea typeface="Poppins"/>
                <a:cs typeface="Poppins"/>
                <a:sym typeface="Poppins"/>
              </a:rPr>
              <a:t>Al completar los proyectos, vas a tener algo tangible para mostrar en tu portafolio, lo que es fundamental si buscás trabajo en programación.</a:t>
            </a:r>
          </a:p>
        </p:txBody>
      </p:sp>
      <p:grpSp>
        <p:nvGrpSpPr>
          <p:cNvPr name="Group 26" id="26"/>
          <p:cNvGrpSpPr/>
          <p:nvPr/>
        </p:nvGrpSpPr>
        <p:grpSpPr>
          <a:xfrm rot="0">
            <a:off x="1119453" y="1748291"/>
            <a:ext cx="1934139" cy="1934139"/>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28" id="28"/>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1119453" y="4174025"/>
            <a:ext cx="1934139" cy="1934139"/>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31" id="31"/>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1119453" y="6604569"/>
            <a:ext cx="1934139" cy="1934139"/>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34" id="34"/>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3351533" y="2038402"/>
            <a:ext cx="4191880" cy="314099"/>
          </a:xfrm>
          <a:prstGeom prst="rect">
            <a:avLst/>
          </a:prstGeom>
        </p:spPr>
        <p:txBody>
          <a:bodyPr anchor="t" rtlCol="false" tIns="0" lIns="0" bIns="0" rIns="0">
            <a:spAutoFit/>
          </a:bodyPr>
          <a:lstStyle/>
          <a:p>
            <a:pPr algn="l">
              <a:lnSpc>
                <a:spcPts val="2392"/>
              </a:lnSpc>
            </a:pPr>
            <a:r>
              <a:rPr lang="en-US" sz="2117" b="true">
                <a:solidFill>
                  <a:srgbClr val="FFFFFF"/>
                </a:solidFill>
                <a:latin typeface="Poppins Bold"/>
                <a:ea typeface="Poppins Bold"/>
                <a:cs typeface="Poppins Bold"/>
                <a:sym typeface="Poppins Bold"/>
              </a:rPr>
              <a:t>No te frustres con los errores</a:t>
            </a:r>
          </a:p>
        </p:txBody>
      </p:sp>
      <p:sp>
        <p:nvSpPr>
          <p:cNvPr name="TextBox 36" id="36"/>
          <p:cNvSpPr txBox="true"/>
          <p:nvPr/>
        </p:nvSpPr>
        <p:spPr>
          <a:xfrm rot="0">
            <a:off x="3351533" y="4466542"/>
            <a:ext cx="3824486" cy="609374"/>
          </a:xfrm>
          <a:prstGeom prst="rect">
            <a:avLst/>
          </a:prstGeom>
        </p:spPr>
        <p:txBody>
          <a:bodyPr anchor="t" rtlCol="false" tIns="0" lIns="0" bIns="0" rIns="0">
            <a:spAutoFit/>
          </a:bodyPr>
          <a:lstStyle/>
          <a:p>
            <a:pPr algn="l">
              <a:lnSpc>
                <a:spcPts val="2392"/>
              </a:lnSpc>
            </a:pPr>
            <a:r>
              <a:rPr lang="en-US" sz="2117" b="true">
                <a:solidFill>
                  <a:srgbClr val="FFFFFF"/>
                </a:solidFill>
                <a:latin typeface="Poppins Bold"/>
                <a:ea typeface="Poppins Bold"/>
                <a:cs typeface="Poppins Bold"/>
                <a:sym typeface="Poppins Bold"/>
              </a:rPr>
              <a:t>Buscá recursos adicionales si es necesario</a:t>
            </a:r>
          </a:p>
        </p:txBody>
      </p:sp>
      <p:sp>
        <p:nvSpPr>
          <p:cNvPr name="TextBox 37" id="37"/>
          <p:cNvSpPr txBox="true"/>
          <p:nvPr/>
        </p:nvSpPr>
        <p:spPr>
          <a:xfrm rot="0">
            <a:off x="3351533" y="6885156"/>
            <a:ext cx="5118643" cy="313055"/>
          </a:xfrm>
          <a:prstGeom prst="rect">
            <a:avLst/>
          </a:prstGeom>
        </p:spPr>
        <p:txBody>
          <a:bodyPr anchor="t" rtlCol="false" tIns="0" lIns="0" bIns="0" rIns="0">
            <a:spAutoFit/>
          </a:bodyPr>
          <a:lstStyle/>
          <a:p>
            <a:pPr algn="l">
              <a:lnSpc>
                <a:spcPts val="2260"/>
              </a:lnSpc>
            </a:pPr>
            <a:r>
              <a:rPr lang="en-US" sz="2000" b="true">
                <a:solidFill>
                  <a:srgbClr val="FFFFFF"/>
                </a:solidFill>
                <a:latin typeface="Poppins Bold"/>
                <a:ea typeface="Poppins Bold"/>
                <a:cs typeface="Poppins Bold"/>
                <a:sym typeface="Poppins Bold"/>
              </a:rPr>
              <a:t>Unite a comunidades</a:t>
            </a:r>
          </a:p>
        </p:txBody>
      </p:sp>
      <p:sp>
        <p:nvSpPr>
          <p:cNvPr name="TextBox 38" id="38"/>
          <p:cNvSpPr txBox="true"/>
          <p:nvPr/>
        </p:nvSpPr>
        <p:spPr>
          <a:xfrm rot="0">
            <a:off x="3351533" y="2472839"/>
            <a:ext cx="4803915" cy="919480"/>
          </a:xfrm>
          <a:prstGeom prst="rect">
            <a:avLst/>
          </a:prstGeom>
        </p:spPr>
        <p:txBody>
          <a:bodyPr anchor="t" rtlCol="false" tIns="0" lIns="0" bIns="0" rIns="0">
            <a:spAutoFit/>
          </a:bodyPr>
          <a:lstStyle/>
          <a:p>
            <a:pPr algn="just">
              <a:lnSpc>
                <a:spcPts val="1819"/>
              </a:lnSpc>
            </a:pPr>
            <a:r>
              <a:rPr lang="en-US" sz="1299">
                <a:solidFill>
                  <a:srgbClr val="FFFFFF"/>
                </a:solidFill>
                <a:latin typeface="Poppins"/>
                <a:ea typeface="Poppins"/>
                <a:cs typeface="Poppins"/>
                <a:sym typeface="Poppins"/>
              </a:rPr>
              <a:t>Los errores son parte del proceso de aprendizaje. Es normal equivocarse, y de hecho, la depuración (o debugging) es una habilidad clave en la programación. Aprovechá esos errores para aprender y mejorar.</a:t>
            </a:r>
          </a:p>
        </p:txBody>
      </p:sp>
      <p:sp>
        <p:nvSpPr>
          <p:cNvPr name="TextBox 39" id="39"/>
          <p:cNvSpPr txBox="true"/>
          <p:nvPr/>
        </p:nvSpPr>
        <p:spPr>
          <a:xfrm rot="0">
            <a:off x="3351533" y="5114925"/>
            <a:ext cx="4803915" cy="690880"/>
          </a:xfrm>
          <a:prstGeom prst="rect">
            <a:avLst/>
          </a:prstGeom>
        </p:spPr>
        <p:txBody>
          <a:bodyPr anchor="t" rtlCol="false" tIns="0" lIns="0" bIns="0" rIns="0">
            <a:spAutoFit/>
          </a:bodyPr>
          <a:lstStyle/>
          <a:p>
            <a:pPr algn="just">
              <a:lnSpc>
                <a:spcPts val="1819"/>
              </a:lnSpc>
            </a:pPr>
            <a:r>
              <a:rPr lang="en-US" sz="1299">
                <a:solidFill>
                  <a:srgbClr val="FFFFFF"/>
                </a:solidFill>
                <a:latin typeface="Poppins"/>
                <a:ea typeface="Poppins"/>
                <a:cs typeface="Poppins"/>
                <a:sym typeface="Poppins"/>
              </a:rPr>
              <a:t>Si algo no te queda claro, no dudes en investigar por tu cuenta. Consultar la documentación oficial es algo que uno debe acostumbrarse a hacer</a:t>
            </a:r>
          </a:p>
        </p:txBody>
      </p:sp>
      <p:sp>
        <p:nvSpPr>
          <p:cNvPr name="TextBox 40" id="40"/>
          <p:cNvSpPr txBox="true"/>
          <p:nvPr/>
        </p:nvSpPr>
        <p:spPr>
          <a:xfrm rot="0">
            <a:off x="3351533" y="7329117"/>
            <a:ext cx="4803915" cy="919480"/>
          </a:xfrm>
          <a:prstGeom prst="rect">
            <a:avLst/>
          </a:prstGeom>
        </p:spPr>
        <p:txBody>
          <a:bodyPr anchor="t" rtlCol="false" tIns="0" lIns="0" bIns="0" rIns="0">
            <a:spAutoFit/>
          </a:bodyPr>
          <a:lstStyle/>
          <a:p>
            <a:pPr algn="just">
              <a:lnSpc>
                <a:spcPts val="1819"/>
              </a:lnSpc>
            </a:pPr>
            <a:r>
              <a:rPr lang="en-US" sz="1299">
                <a:solidFill>
                  <a:srgbClr val="FFFFFF"/>
                </a:solidFill>
                <a:latin typeface="Poppins"/>
                <a:ea typeface="Poppins"/>
                <a:cs typeface="Poppins"/>
                <a:sym typeface="Poppins"/>
              </a:rPr>
              <a:t>Sumate a foros o grupos donde puedas compartir tus dudas y encontrar soluciones. La comunidad es un gran recurso para apoyarte cuando te trabás o cuando querés aprender de las experiencias de otros.</a:t>
            </a:r>
          </a:p>
        </p:txBody>
      </p:sp>
      <p:sp>
        <p:nvSpPr>
          <p:cNvPr name="Freeform 41" id="41"/>
          <p:cNvSpPr/>
          <p:nvPr/>
        </p:nvSpPr>
        <p:spPr>
          <a:xfrm flipH="false" flipV="false" rot="0">
            <a:off x="1574225" y="2139745"/>
            <a:ext cx="1024597" cy="1151232"/>
          </a:xfrm>
          <a:custGeom>
            <a:avLst/>
            <a:gdLst/>
            <a:ahLst/>
            <a:cxnLst/>
            <a:rect r="r" b="b" t="t" l="l"/>
            <a:pathLst>
              <a:path h="1151232" w="1024597">
                <a:moveTo>
                  <a:pt x="0" y="0"/>
                </a:moveTo>
                <a:lnTo>
                  <a:pt x="1024597" y="0"/>
                </a:lnTo>
                <a:lnTo>
                  <a:pt x="1024597" y="1151232"/>
                </a:lnTo>
                <a:lnTo>
                  <a:pt x="0" y="1151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2" id="42"/>
          <p:cNvSpPr/>
          <p:nvPr/>
        </p:nvSpPr>
        <p:spPr>
          <a:xfrm flipH="false" flipV="false" rot="0">
            <a:off x="1414092" y="4549239"/>
            <a:ext cx="1344862" cy="1188522"/>
          </a:xfrm>
          <a:custGeom>
            <a:avLst/>
            <a:gdLst/>
            <a:ahLst/>
            <a:cxnLst/>
            <a:rect r="r" b="b" t="t" l="l"/>
            <a:pathLst>
              <a:path h="1188522" w="1344862">
                <a:moveTo>
                  <a:pt x="0" y="0"/>
                </a:moveTo>
                <a:lnTo>
                  <a:pt x="1344862" y="0"/>
                </a:lnTo>
                <a:lnTo>
                  <a:pt x="1344862" y="1188522"/>
                </a:lnTo>
                <a:lnTo>
                  <a:pt x="0" y="11885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3" id="43"/>
          <p:cNvSpPr/>
          <p:nvPr/>
        </p:nvSpPr>
        <p:spPr>
          <a:xfrm flipH="false" flipV="false" rot="0">
            <a:off x="1414092" y="6970443"/>
            <a:ext cx="1344862" cy="1153219"/>
          </a:xfrm>
          <a:custGeom>
            <a:avLst/>
            <a:gdLst/>
            <a:ahLst/>
            <a:cxnLst/>
            <a:rect r="r" b="b" t="t" l="l"/>
            <a:pathLst>
              <a:path h="1153219" w="1344862">
                <a:moveTo>
                  <a:pt x="0" y="0"/>
                </a:moveTo>
                <a:lnTo>
                  <a:pt x="1344862" y="0"/>
                </a:lnTo>
                <a:lnTo>
                  <a:pt x="1344862" y="1153219"/>
                </a:lnTo>
                <a:lnTo>
                  <a:pt x="0" y="11532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4" id="44"/>
          <p:cNvSpPr/>
          <p:nvPr/>
        </p:nvSpPr>
        <p:spPr>
          <a:xfrm flipH="false" flipV="false" rot="0">
            <a:off x="16847556" y="8853244"/>
            <a:ext cx="823487" cy="810112"/>
          </a:xfrm>
          <a:custGeom>
            <a:avLst/>
            <a:gdLst/>
            <a:ahLst/>
            <a:cxnLst/>
            <a:rect r="r" b="b" t="t" l="l"/>
            <a:pathLst>
              <a:path h="810112" w="823487">
                <a:moveTo>
                  <a:pt x="0" y="0"/>
                </a:moveTo>
                <a:lnTo>
                  <a:pt x="823488" y="0"/>
                </a:lnTo>
                <a:lnTo>
                  <a:pt x="823488" y="810112"/>
                </a:lnTo>
                <a:lnTo>
                  <a:pt x="0" y="810112"/>
                </a:lnTo>
                <a:lnTo>
                  <a:pt x="0" y="0"/>
                </a:lnTo>
                <a:close/>
              </a:path>
            </a:pathLst>
          </a:custGeom>
          <a:blipFill>
            <a:blip r:embed="rId8">
              <a:extLst>
                <a:ext uri="{96DAC541-7B7A-43D3-8B79-37D633B846F1}">
                  <asvg:svgBlip xmlns:asvg="http://schemas.microsoft.com/office/drawing/2016/SVG/main" r:embed="rId9"/>
                </a:ext>
              </a:extLst>
            </a:blip>
            <a:stretch>
              <a:fillRect l="0" t="-229919" r="-222126"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941883" y="3000805"/>
            <a:ext cx="14634835" cy="12576811"/>
            <a:chOff x="0" y="0"/>
            <a:chExt cx="812800" cy="698500"/>
          </a:xfrm>
        </p:grpSpPr>
        <p:sp>
          <p:nvSpPr>
            <p:cNvPr name="Freeform 3" id="3"/>
            <p:cNvSpPr/>
            <p:nvPr/>
          </p:nvSpPr>
          <p:spPr>
            <a:xfrm flipH="false" flipV="false" rot="0">
              <a:off x="7720" y="0"/>
              <a:ext cx="797359" cy="698500"/>
            </a:xfrm>
            <a:custGeom>
              <a:avLst/>
              <a:gdLst/>
              <a:ahLst/>
              <a:cxnLst/>
              <a:rect r="r" b="b" t="t" l="l"/>
              <a:pathLst>
                <a:path h="698500" w="797359">
                  <a:moveTo>
                    <a:pt x="784861" y="384001"/>
                  </a:moveTo>
                  <a:lnTo>
                    <a:pt x="622099" y="663749"/>
                  </a:lnTo>
                  <a:cubicBezTo>
                    <a:pt x="609581" y="685264"/>
                    <a:pt x="586567" y="698500"/>
                    <a:pt x="561676" y="698500"/>
                  </a:cubicBezTo>
                  <a:lnTo>
                    <a:pt x="235684" y="698500"/>
                  </a:lnTo>
                  <a:cubicBezTo>
                    <a:pt x="210793" y="698500"/>
                    <a:pt x="187779" y="685264"/>
                    <a:pt x="175261" y="663749"/>
                  </a:cubicBezTo>
                  <a:lnTo>
                    <a:pt x="12499" y="384001"/>
                  </a:lnTo>
                  <a:cubicBezTo>
                    <a:pt x="0" y="362519"/>
                    <a:pt x="0" y="335981"/>
                    <a:pt x="12499" y="314499"/>
                  </a:cubicBezTo>
                  <a:lnTo>
                    <a:pt x="175261" y="34751"/>
                  </a:lnTo>
                  <a:cubicBezTo>
                    <a:pt x="187779" y="13236"/>
                    <a:pt x="210793" y="0"/>
                    <a:pt x="235684" y="0"/>
                  </a:cubicBezTo>
                  <a:lnTo>
                    <a:pt x="561676" y="0"/>
                  </a:lnTo>
                  <a:cubicBezTo>
                    <a:pt x="586567" y="0"/>
                    <a:pt x="609581" y="13236"/>
                    <a:pt x="622099" y="34751"/>
                  </a:cubicBezTo>
                  <a:lnTo>
                    <a:pt x="784861" y="314499"/>
                  </a:lnTo>
                  <a:cubicBezTo>
                    <a:pt x="797360" y="335981"/>
                    <a:pt x="797360" y="362519"/>
                    <a:pt x="784861" y="384001"/>
                  </a:cubicBezTo>
                  <a:close/>
                </a:path>
              </a:pathLst>
            </a:custGeom>
            <a:gradFill rotWithShape="true">
              <a:gsLst>
                <a:gs pos="0">
                  <a:srgbClr val="029D94">
                    <a:alpha val="100000"/>
                  </a:srgbClr>
                </a:gs>
                <a:gs pos="100000">
                  <a:srgbClr val="0C746E">
                    <a:alpha val="100000"/>
                  </a:srgbClr>
                </a:gs>
              </a:gsLst>
              <a:lin ang="0"/>
            </a:gra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422659" y="8284911"/>
            <a:ext cx="6908841" cy="933316"/>
            <a:chOff x="0" y="0"/>
            <a:chExt cx="3008362" cy="406400"/>
          </a:xfrm>
        </p:grpSpPr>
        <p:sp>
          <p:nvSpPr>
            <p:cNvPr name="Freeform 6" id="6"/>
            <p:cNvSpPr/>
            <p:nvPr/>
          </p:nvSpPr>
          <p:spPr>
            <a:xfrm flipH="false" flipV="false" rot="0">
              <a:off x="0" y="0"/>
              <a:ext cx="3008362" cy="406400"/>
            </a:xfrm>
            <a:custGeom>
              <a:avLst/>
              <a:gdLst/>
              <a:ahLst/>
              <a:cxnLst/>
              <a:rect r="r" b="b" t="t" l="l"/>
              <a:pathLst>
                <a:path h="406400" w="3008362">
                  <a:moveTo>
                    <a:pt x="2805162" y="0"/>
                  </a:moveTo>
                  <a:cubicBezTo>
                    <a:pt x="2917386" y="0"/>
                    <a:pt x="3008362" y="90976"/>
                    <a:pt x="3008362" y="203200"/>
                  </a:cubicBezTo>
                  <a:cubicBezTo>
                    <a:pt x="3008362" y="315424"/>
                    <a:pt x="2917386" y="406400"/>
                    <a:pt x="2805162"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3A1750">
                    <a:alpha val="100000"/>
                  </a:srgbClr>
                </a:gs>
                <a:gs pos="100000">
                  <a:srgbClr val="5C1C84">
                    <a:alpha val="100000"/>
                  </a:srgbClr>
                </a:gs>
              </a:gsLst>
              <a:lin ang="0"/>
            </a:gradFill>
          </p:spPr>
        </p:sp>
        <p:sp>
          <p:nvSpPr>
            <p:cNvPr name="TextBox 7" id="7"/>
            <p:cNvSpPr txBox="true"/>
            <p:nvPr/>
          </p:nvSpPr>
          <p:spPr>
            <a:xfrm>
              <a:off x="0" y="-57150"/>
              <a:ext cx="3008362" cy="46355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801319" y="-3278813"/>
            <a:ext cx="4912135" cy="4912135"/>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A1750">
                    <a:alpha val="100000"/>
                  </a:srgbClr>
                </a:gs>
                <a:gs pos="100000">
                  <a:srgbClr val="5C1C84">
                    <a:alpha val="100000"/>
                  </a:srgbClr>
                </a:gs>
              </a:gsLst>
              <a:lin ang="0"/>
            </a:gradFill>
          </p:spPr>
        </p:sp>
        <p:sp>
          <p:nvSpPr>
            <p:cNvPr name="TextBox 10" id="10"/>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3133541"/>
            <a:ext cx="9955574" cy="4799330"/>
          </a:xfrm>
          <a:prstGeom prst="rect">
            <a:avLst/>
          </a:prstGeom>
        </p:spPr>
        <p:txBody>
          <a:bodyPr anchor="t" rtlCol="false" tIns="0" lIns="0" bIns="0" rIns="0">
            <a:spAutoFit/>
          </a:bodyPr>
          <a:lstStyle/>
          <a:p>
            <a:pPr algn="just">
              <a:lnSpc>
                <a:spcPts val="3220"/>
              </a:lnSpc>
            </a:pPr>
            <a:r>
              <a:rPr lang="en-US" sz="2300">
                <a:solidFill>
                  <a:srgbClr val="000000"/>
                </a:solidFill>
                <a:latin typeface="Poppins"/>
                <a:ea typeface="Poppins"/>
                <a:cs typeface="Poppins"/>
                <a:sym typeface="Poppins"/>
              </a:rPr>
              <a:t>Te recomiendo que visites mis repositorios en GitHub donde subo todo el trabajo final terminado de los proyectos que hacemos en los cursos. Ahí vas a encontrar no solo el código completo, sino también el paso a paso que seguimos durante las lecciones, documentación detallada y explicaciones adicionales que te van a ayudar a entender mejor cómo funciona todo.</a:t>
            </a:r>
          </a:p>
          <a:p>
            <a:pPr algn="just">
              <a:lnSpc>
                <a:spcPts val="3220"/>
              </a:lnSpc>
            </a:pPr>
          </a:p>
          <a:p>
            <a:pPr algn="just">
              <a:lnSpc>
                <a:spcPts val="3220"/>
              </a:lnSpc>
              <a:spcBef>
                <a:spcPct val="0"/>
              </a:spcBef>
            </a:pPr>
            <a:r>
              <a:rPr lang="en-US" sz="2300">
                <a:solidFill>
                  <a:srgbClr val="000000"/>
                </a:solidFill>
                <a:latin typeface="Poppins"/>
                <a:ea typeface="Poppins"/>
                <a:cs typeface="Poppins"/>
                <a:sym typeface="Poppins"/>
              </a:rPr>
              <a:t>Estos repositorios son una excelente referencia para que puedas revisar el código, ver cómo se implementaron las soluciones y comparar tu trabajo con el resultado final. Además, siempre dejo los enlaces a los repositorios en la descripción de cada video, así que es muy fácil acceder a ellos mientras seguís las lecciones.</a:t>
            </a:r>
          </a:p>
        </p:txBody>
      </p:sp>
      <p:sp>
        <p:nvSpPr>
          <p:cNvPr name="TextBox 12" id="12"/>
          <p:cNvSpPr txBox="true"/>
          <p:nvPr/>
        </p:nvSpPr>
        <p:spPr>
          <a:xfrm rot="0">
            <a:off x="1028700" y="1038225"/>
            <a:ext cx="7337654" cy="1050925"/>
          </a:xfrm>
          <a:prstGeom prst="rect">
            <a:avLst/>
          </a:prstGeom>
        </p:spPr>
        <p:txBody>
          <a:bodyPr anchor="t" rtlCol="false" tIns="0" lIns="0" bIns="0" rIns="0">
            <a:spAutoFit/>
          </a:bodyPr>
          <a:lstStyle/>
          <a:p>
            <a:pPr algn="l">
              <a:lnSpc>
                <a:spcPts val="7699"/>
              </a:lnSpc>
            </a:pPr>
            <a:r>
              <a:rPr lang="en-US" sz="6999" b="true">
                <a:solidFill>
                  <a:srgbClr val="521A75"/>
                </a:solidFill>
                <a:latin typeface="Poppins Bold"/>
                <a:ea typeface="Poppins Bold"/>
                <a:cs typeface="Poppins Bold"/>
                <a:sym typeface="Poppins Bold"/>
              </a:rPr>
              <a:t>ANDA A LA</a:t>
            </a:r>
          </a:p>
        </p:txBody>
      </p:sp>
      <p:sp>
        <p:nvSpPr>
          <p:cNvPr name="TextBox 13" id="13"/>
          <p:cNvSpPr txBox="true"/>
          <p:nvPr/>
        </p:nvSpPr>
        <p:spPr>
          <a:xfrm rot="0">
            <a:off x="1028700" y="1949881"/>
            <a:ext cx="4408312" cy="1050925"/>
          </a:xfrm>
          <a:prstGeom prst="rect">
            <a:avLst/>
          </a:prstGeom>
        </p:spPr>
        <p:txBody>
          <a:bodyPr anchor="t" rtlCol="false" tIns="0" lIns="0" bIns="0" rIns="0">
            <a:spAutoFit/>
          </a:bodyPr>
          <a:lstStyle/>
          <a:p>
            <a:pPr algn="l">
              <a:lnSpc>
                <a:spcPts val="7699"/>
              </a:lnSpc>
            </a:pPr>
            <a:r>
              <a:rPr lang="en-US" sz="6999" b="true">
                <a:solidFill>
                  <a:srgbClr val="04968D"/>
                </a:solidFill>
                <a:latin typeface="Poppins Bold"/>
                <a:ea typeface="Poppins Bold"/>
                <a:cs typeface="Poppins Bold"/>
                <a:sym typeface="Poppins Bold"/>
              </a:rPr>
              <a:t>FUENTE</a:t>
            </a:r>
          </a:p>
        </p:txBody>
      </p:sp>
      <p:sp>
        <p:nvSpPr>
          <p:cNvPr name="TextBox 14" id="14"/>
          <p:cNvSpPr txBox="true"/>
          <p:nvPr/>
        </p:nvSpPr>
        <p:spPr>
          <a:xfrm rot="0">
            <a:off x="2492338" y="8344133"/>
            <a:ext cx="3236294" cy="324437"/>
          </a:xfrm>
          <a:prstGeom prst="rect">
            <a:avLst/>
          </a:prstGeom>
        </p:spPr>
        <p:txBody>
          <a:bodyPr anchor="t" rtlCol="false" tIns="0" lIns="0" bIns="0" rIns="0">
            <a:spAutoFit/>
          </a:bodyPr>
          <a:lstStyle/>
          <a:p>
            <a:pPr algn="l">
              <a:lnSpc>
                <a:spcPts val="2582"/>
              </a:lnSpc>
              <a:spcBef>
                <a:spcPct val="0"/>
              </a:spcBef>
            </a:pPr>
            <a:r>
              <a:rPr lang="en-US" sz="1844">
                <a:solidFill>
                  <a:srgbClr val="FFFFFF"/>
                </a:solidFill>
                <a:latin typeface="Poppins"/>
                <a:ea typeface="Poppins"/>
                <a:cs typeface="Poppins"/>
                <a:sym typeface="Poppins"/>
              </a:rPr>
              <a:t>Mis repositorios en Github</a:t>
            </a:r>
          </a:p>
        </p:txBody>
      </p:sp>
      <p:sp>
        <p:nvSpPr>
          <p:cNvPr name="TextBox 15" id="15"/>
          <p:cNvSpPr txBox="true"/>
          <p:nvPr/>
        </p:nvSpPr>
        <p:spPr>
          <a:xfrm rot="0">
            <a:off x="2492338" y="8582846"/>
            <a:ext cx="5434146" cy="509905"/>
          </a:xfrm>
          <a:prstGeom prst="rect">
            <a:avLst/>
          </a:prstGeom>
        </p:spPr>
        <p:txBody>
          <a:bodyPr anchor="t" rtlCol="false" tIns="0" lIns="0" bIns="0" rIns="0">
            <a:spAutoFit/>
          </a:bodyPr>
          <a:lstStyle/>
          <a:p>
            <a:pPr algn="l">
              <a:lnSpc>
                <a:spcPts val="3919"/>
              </a:lnSpc>
              <a:spcBef>
                <a:spcPct val="0"/>
              </a:spcBef>
            </a:pPr>
            <a:r>
              <a:rPr lang="en-US" b="true" sz="2799">
                <a:solidFill>
                  <a:srgbClr val="FFFFFF"/>
                </a:solidFill>
                <a:latin typeface="Poppins Bold"/>
                <a:ea typeface="Poppins Bold"/>
                <a:cs typeface="Poppins Bold"/>
                <a:sym typeface="Poppins Bold"/>
              </a:rPr>
              <a:t>www.github.com/sergiecode</a:t>
            </a:r>
          </a:p>
        </p:txBody>
      </p:sp>
      <p:sp>
        <p:nvSpPr>
          <p:cNvPr name="Freeform 16" id="16"/>
          <p:cNvSpPr/>
          <p:nvPr/>
        </p:nvSpPr>
        <p:spPr>
          <a:xfrm flipH="false" flipV="false" rot="0">
            <a:off x="11461648" y="1028700"/>
            <a:ext cx="895019" cy="911656"/>
          </a:xfrm>
          <a:custGeom>
            <a:avLst/>
            <a:gdLst/>
            <a:ahLst/>
            <a:cxnLst/>
            <a:rect r="r" b="b" t="t" l="l"/>
            <a:pathLst>
              <a:path h="911656" w="895019">
                <a:moveTo>
                  <a:pt x="0" y="0"/>
                </a:moveTo>
                <a:lnTo>
                  <a:pt x="895020" y="0"/>
                </a:lnTo>
                <a:lnTo>
                  <a:pt x="895020" y="911656"/>
                </a:lnTo>
                <a:lnTo>
                  <a:pt x="0" y="911656"/>
                </a:lnTo>
                <a:lnTo>
                  <a:pt x="0" y="0"/>
                </a:lnTo>
                <a:close/>
              </a:path>
            </a:pathLst>
          </a:custGeom>
          <a:blipFill>
            <a:blip r:embed="rId2">
              <a:extLst>
                <a:ext uri="{96DAC541-7B7A-43D3-8B79-37D633B846F1}">
                  <asvg:svgBlip xmlns:asvg="http://schemas.microsoft.com/office/drawing/2016/SVG/main" r:embed="rId3"/>
                </a:ext>
              </a:extLst>
            </a:blip>
            <a:stretch>
              <a:fillRect l="0" t="-223570" r="-227113" b="0"/>
            </a:stretch>
          </a:blipFill>
        </p:spPr>
      </p:sp>
      <p:sp>
        <p:nvSpPr>
          <p:cNvPr name="Freeform 17" id="17"/>
          <p:cNvSpPr/>
          <p:nvPr/>
        </p:nvSpPr>
        <p:spPr>
          <a:xfrm flipH="false" flipV="false" rot="0">
            <a:off x="1028700" y="8123371"/>
            <a:ext cx="1256396" cy="1256396"/>
          </a:xfrm>
          <a:custGeom>
            <a:avLst/>
            <a:gdLst/>
            <a:ahLst/>
            <a:cxnLst/>
            <a:rect r="r" b="b" t="t" l="l"/>
            <a:pathLst>
              <a:path h="1256396" w="1256396">
                <a:moveTo>
                  <a:pt x="0" y="0"/>
                </a:moveTo>
                <a:lnTo>
                  <a:pt x="1256396" y="0"/>
                </a:lnTo>
                <a:lnTo>
                  <a:pt x="1256396" y="1256396"/>
                </a:lnTo>
                <a:lnTo>
                  <a:pt x="0" y="12563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8" id="18"/>
          <p:cNvGrpSpPr/>
          <p:nvPr/>
        </p:nvGrpSpPr>
        <p:grpSpPr>
          <a:xfrm rot="0">
            <a:off x="1111823" y="8198306"/>
            <a:ext cx="1106525" cy="110652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C746E">
                    <a:alpha val="100000"/>
                  </a:srgbClr>
                </a:gs>
                <a:gs pos="100000">
                  <a:srgbClr val="029D94">
                    <a:alpha val="100000"/>
                  </a:srgbClr>
                </a:gs>
              </a:gsLst>
              <a:lin ang="0"/>
            </a:gradFill>
          </p:spPr>
        </p:sp>
        <p:sp>
          <p:nvSpPr>
            <p:cNvPr name="TextBox 20" id="20"/>
            <p:cNvSpPr txBox="true"/>
            <p:nvPr/>
          </p:nvSpPr>
          <p:spPr>
            <a:xfrm>
              <a:off x="76200" y="19050"/>
              <a:ext cx="660400" cy="717550"/>
            </a:xfrm>
            <a:prstGeom prst="rect">
              <a:avLst/>
            </a:prstGeom>
          </p:spPr>
          <p:txBody>
            <a:bodyPr anchor="ctr" rtlCol="false" tIns="50800" lIns="50800" bIns="50800" rIns="50800"/>
            <a:lstStyle/>
            <a:p>
              <a:pPr algn="ctr">
                <a:lnSpc>
                  <a:spcPts val="2659"/>
                </a:lnSpc>
              </a:pPr>
            </a:p>
          </p:txBody>
        </p:sp>
      </p:grpSp>
      <p:sp>
        <p:nvSpPr>
          <p:cNvPr name="Freeform 21" id="21"/>
          <p:cNvSpPr/>
          <p:nvPr/>
        </p:nvSpPr>
        <p:spPr>
          <a:xfrm flipH="false" flipV="false" rot="0">
            <a:off x="1344011" y="8430494"/>
            <a:ext cx="642150" cy="642150"/>
          </a:xfrm>
          <a:custGeom>
            <a:avLst/>
            <a:gdLst/>
            <a:ahLst/>
            <a:cxnLst/>
            <a:rect r="r" b="b" t="t" l="l"/>
            <a:pathLst>
              <a:path h="642150" w="642150">
                <a:moveTo>
                  <a:pt x="0" y="0"/>
                </a:moveTo>
                <a:lnTo>
                  <a:pt x="642149" y="0"/>
                </a:lnTo>
                <a:lnTo>
                  <a:pt x="642149" y="642150"/>
                </a:lnTo>
                <a:lnTo>
                  <a:pt x="0" y="64215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2" id="22"/>
          <p:cNvSpPr/>
          <p:nvPr/>
        </p:nvSpPr>
        <p:spPr>
          <a:xfrm flipH="false" flipV="false" rot="0">
            <a:off x="11389117" y="2190505"/>
            <a:ext cx="6898883" cy="10865356"/>
          </a:xfrm>
          <a:custGeom>
            <a:avLst/>
            <a:gdLst/>
            <a:ahLst/>
            <a:cxnLst/>
            <a:rect r="r" b="b" t="t" l="l"/>
            <a:pathLst>
              <a:path h="10865356" w="6898883">
                <a:moveTo>
                  <a:pt x="0" y="0"/>
                </a:moveTo>
                <a:lnTo>
                  <a:pt x="6898883" y="0"/>
                </a:lnTo>
                <a:lnTo>
                  <a:pt x="6898883" y="10865356"/>
                </a:lnTo>
                <a:lnTo>
                  <a:pt x="0" y="10865356"/>
                </a:lnTo>
                <a:lnTo>
                  <a:pt x="0" y="0"/>
                </a:lnTo>
                <a:close/>
              </a:path>
            </a:pathLst>
          </a:custGeom>
          <a:blipFill>
            <a:blip r:embed="rId8"/>
            <a:stretch>
              <a:fillRect l="0" t="-37532"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DAGP3-SW480</dc:identifier>
  <dcterms:modified xsi:type="dcterms:W3CDTF">2011-08-01T06:04:30Z</dcterms:modified>
  <cp:revision>1</cp:revision>
  <dc:title>curso de cursos</dc:title>
</cp:coreProperties>
</file>

<file path=docProps/thumbnail.jpeg>
</file>